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86"/>
  </p:notesMasterIdLst>
  <p:sldIdLst>
    <p:sldId id="256" r:id="rId2"/>
    <p:sldId id="257" r:id="rId3"/>
    <p:sldId id="467" r:id="rId4"/>
    <p:sldId id="294" r:id="rId5"/>
    <p:sldId id="594" r:id="rId6"/>
    <p:sldId id="595" r:id="rId7"/>
    <p:sldId id="596" r:id="rId8"/>
    <p:sldId id="597" r:id="rId9"/>
    <p:sldId id="606" r:id="rId10"/>
    <p:sldId id="598" r:id="rId11"/>
    <p:sldId id="599" r:id="rId12"/>
    <p:sldId id="600" r:id="rId13"/>
    <p:sldId id="601" r:id="rId14"/>
    <p:sldId id="602" r:id="rId15"/>
    <p:sldId id="603" r:id="rId16"/>
    <p:sldId id="604" r:id="rId17"/>
    <p:sldId id="605" r:id="rId18"/>
    <p:sldId id="607" r:id="rId19"/>
    <p:sldId id="608" r:id="rId20"/>
    <p:sldId id="609" r:id="rId21"/>
    <p:sldId id="610" r:id="rId22"/>
    <p:sldId id="611" r:id="rId23"/>
    <p:sldId id="612" r:id="rId24"/>
    <p:sldId id="613" r:id="rId25"/>
    <p:sldId id="614" r:id="rId26"/>
    <p:sldId id="615" r:id="rId27"/>
    <p:sldId id="616" r:id="rId28"/>
    <p:sldId id="617" r:id="rId29"/>
    <p:sldId id="618" r:id="rId30"/>
    <p:sldId id="619" r:id="rId31"/>
    <p:sldId id="620" r:id="rId32"/>
    <p:sldId id="621" r:id="rId33"/>
    <p:sldId id="622" r:id="rId34"/>
    <p:sldId id="623" r:id="rId35"/>
    <p:sldId id="624" r:id="rId36"/>
    <p:sldId id="625" r:id="rId37"/>
    <p:sldId id="626" r:id="rId38"/>
    <p:sldId id="627" r:id="rId39"/>
    <p:sldId id="628" r:id="rId40"/>
    <p:sldId id="629" r:id="rId41"/>
    <p:sldId id="630" r:id="rId42"/>
    <p:sldId id="631" r:id="rId43"/>
    <p:sldId id="633" r:id="rId44"/>
    <p:sldId id="634" r:id="rId45"/>
    <p:sldId id="632" r:id="rId46"/>
    <p:sldId id="635" r:id="rId47"/>
    <p:sldId id="636" r:id="rId48"/>
    <p:sldId id="637" r:id="rId49"/>
    <p:sldId id="638" r:id="rId50"/>
    <p:sldId id="639" r:id="rId51"/>
    <p:sldId id="640" r:id="rId52"/>
    <p:sldId id="641" r:id="rId53"/>
    <p:sldId id="642" r:id="rId54"/>
    <p:sldId id="643" r:id="rId55"/>
    <p:sldId id="644" r:id="rId56"/>
    <p:sldId id="645" r:id="rId57"/>
    <p:sldId id="646" r:id="rId58"/>
    <p:sldId id="647" r:id="rId59"/>
    <p:sldId id="648" r:id="rId60"/>
    <p:sldId id="649" r:id="rId61"/>
    <p:sldId id="653" r:id="rId62"/>
    <p:sldId id="654" r:id="rId63"/>
    <p:sldId id="655" r:id="rId64"/>
    <p:sldId id="651" r:id="rId65"/>
    <p:sldId id="650" r:id="rId66"/>
    <p:sldId id="652" r:id="rId67"/>
    <p:sldId id="656" r:id="rId68"/>
    <p:sldId id="657" r:id="rId69"/>
    <p:sldId id="659" r:id="rId70"/>
    <p:sldId id="660" r:id="rId71"/>
    <p:sldId id="661" r:id="rId72"/>
    <p:sldId id="662" r:id="rId73"/>
    <p:sldId id="663" r:id="rId74"/>
    <p:sldId id="664" r:id="rId75"/>
    <p:sldId id="665" r:id="rId76"/>
    <p:sldId id="672" r:id="rId77"/>
    <p:sldId id="666" r:id="rId78"/>
    <p:sldId id="667" r:id="rId79"/>
    <p:sldId id="668" r:id="rId80"/>
    <p:sldId id="669" r:id="rId81"/>
    <p:sldId id="670" r:id="rId82"/>
    <p:sldId id="671" r:id="rId83"/>
    <p:sldId id="673" r:id="rId84"/>
    <p:sldId id="312" r:id="rId8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8" roundtripDataSignature="AMtx7mjOADLeH7Y7HmfqGoN8iYBjmdnzq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DC0385A-7770-B401-71B8-A7BF74F4EBC6}" name="Ian Burres" initials="IB" userId="S::ian.burres@utsa.edu::7f520e65-35b2-49ab-91d9-7c9de6d64fb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2D610-42C9-42A3-A8FC-2DF5BE5EAF6F}" v="33" dt="2025-07-03T15:14:48.171"/>
    <p1510:client id="{FB0787C1-A76B-F793-D2B5-4647E3E0D816}" v="55" dt="2025-07-03T17:16:38.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8"/>
    <p:restoredTop sz="59687"/>
  </p:normalViewPr>
  <p:slideViewPr>
    <p:cSldViewPr snapToGrid="0">
      <p:cViewPr varScale="1">
        <p:scale>
          <a:sx n="58" d="100"/>
          <a:sy n="58" d="100"/>
        </p:scale>
        <p:origin x="2490"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95" Type="http://schemas.microsoft.com/office/2018/10/relationships/authors" Targe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customschemas.google.com/relationships/presentationmetadata" Target="meta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Burres" userId="S::ian.burres@utsa.edu::7f520e65-35b2-49ab-91d9-7c9de6d64fb7" providerId="AD" clId="Web-{FB0787C1-A76B-F793-D2B5-4647E3E0D816}"/>
    <pc:docChg chg="modSld">
      <pc:chgData name="Ian Burres" userId="S::ian.burres@utsa.edu::7f520e65-35b2-49ab-91d9-7c9de6d64fb7" providerId="AD" clId="Web-{FB0787C1-A76B-F793-D2B5-4647E3E0D816}" dt="2025-07-03T17:16:34.818" v="25" actId="20577"/>
      <pc:docMkLst>
        <pc:docMk/>
      </pc:docMkLst>
      <pc:sldChg chg="modSp">
        <pc:chgData name="Ian Burres" userId="S::ian.burres@utsa.edu::7f520e65-35b2-49ab-91d9-7c9de6d64fb7" providerId="AD" clId="Web-{FB0787C1-A76B-F793-D2B5-4647E3E0D816}" dt="2025-07-03T17:16:34.818" v="25" actId="20577"/>
        <pc:sldMkLst>
          <pc:docMk/>
          <pc:sldMk cId="2274820677" sldId="312"/>
        </pc:sldMkLst>
        <pc:spChg chg="mod">
          <ac:chgData name="Ian Burres" userId="S::ian.burres@utsa.edu::7f520e65-35b2-49ab-91d9-7c9de6d64fb7" providerId="AD" clId="Web-{FB0787C1-A76B-F793-D2B5-4647E3E0D816}" dt="2025-07-03T17:16:27.584" v="21" actId="20577"/>
          <ac:spMkLst>
            <pc:docMk/>
            <pc:sldMk cId="2274820677" sldId="312"/>
            <ac:spMk id="2" creationId="{480778AD-7AC5-7537-A54F-A7721C001D8B}"/>
          </ac:spMkLst>
        </pc:spChg>
        <pc:spChg chg="mod">
          <ac:chgData name="Ian Burres" userId="S::ian.burres@utsa.edu::7f520e65-35b2-49ab-91d9-7c9de6d64fb7" providerId="AD" clId="Web-{FB0787C1-A76B-F793-D2B5-4647E3E0D816}" dt="2025-07-03T17:16:34.818" v="25" actId="20577"/>
          <ac:spMkLst>
            <pc:docMk/>
            <pc:sldMk cId="2274820677" sldId="312"/>
            <ac:spMk id="7" creationId="{446D3C8B-7AD9-6069-A0A0-829F6612BEDB}"/>
          </ac:spMkLst>
        </pc:spChg>
      </pc:sldChg>
    </pc:docChg>
  </pc:docChgLst>
  <pc:docChgLst>
    <pc:chgData name="ian burres" userId="5d80b33b08aa328a" providerId="LiveId" clId="{8B62D610-42C9-42A3-A8FC-2DF5BE5EAF6F}"/>
    <pc:docChg chg="custSel addSld delSld modSld sldOrd">
      <pc:chgData name="ian burres" userId="5d80b33b08aa328a" providerId="LiveId" clId="{8B62D610-42C9-42A3-A8FC-2DF5BE5EAF6F}" dt="2025-07-03T15:15:14.541" v="161" actId="1076"/>
      <pc:docMkLst>
        <pc:docMk/>
      </pc:docMkLst>
      <pc:sldChg chg="modSp mod modNotesTx">
        <pc:chgData name="ian burres" userId="5d80b33b08aa328a" providerId="LiveId" clId="{8B62D610-42C9-42A3-A8FC-2DF5BE5EAF6F}" dt="2025-07-03T15:14:59.368" v="157" actId="20577"/>
        <pc:sldMkLst>
          <pc:docMk/>
          <pc:sldMk cId="2588889300" sldId="294"/>
        </pc:sldMkLst>
        <pc:spChg chg="mod">
          <ac:chgData name="ian burres" userId="5d80b33b08aa328a" providerId="LiveId" clId="{8B62D610-42C9-42A3-A8FC-2DF5BE5EAF6F}" dt="2025-07-03T15:14:54.719" v="155" actId="12"/>
          <ac:spMkLst>
            <pc:docMk/>
            <pc:sldMk cId="2588889300" sldId="294"/>
            <ac:spMk id="3" creationId="{DF9481D5-B80C-E118-1D4E-68456F71E174}"/>
          </ac:spMkLst>
        </pc:spChg>
        <pc:spChg chg="mod">
          <ac:chgData name="ian burres" userId="5d80b33b08aa328a" providerId="LiveId" clId="{8B62D610-42C9-42A3-A8FC-2DF5BE5EAF6F}" dt="2025-07-03T15:14:15.313" v="151" actId="20577"/>
          <ac:spMkLst>
            <pc:docMk/>
            <pc:sldMk cId="2588889300" sldId="294"/>
            <ac:spMk id="183" creationId="{E9B73AC7-B2F5-1181-90DD-9CAD060A23B4}"/>
          </ac:spMkLst>
        </pc:spChg>
      </pc:sldChg>
      <pc:sldChg chg="del">
        <pc:chgData name="ian burres" userId="5d80b33b08aa328a" providerId="LiveId" clId="{8B62D610-42C9-42A3-A8FC-2DF5BE5EAF6F}" dt="2025-07-03T15:07:22.738" v="0" actId="47"/>
        <pc:sldMkLst>
          <pc:docMk/>
          <pc:sldMk cId="3909798392" sldId="296"/>
        </pc:sldMkLst>
      </pc:sldChg>
      <pc:sldChg chg="modSp mod">
        <pc:chgData name="ian burres" userId="5d80b33b08aa328a" providerId="LiveId" clId="{8B62D610-42C9-42A3-A8FC-2DF5BE5EAF6F}" dt="2025-07-03T15:12:47.471" v="130" actId="20577"/>
        <pc:sldMkLst>
          <pc:docMk/>
          <pc:sldMk cId="2274820677" sldId="312"/>
        </pc:sldMkLst>
        <pc:spChg chg="mod">
          <ac:chgData name="ian burres" userId="5d80b33b08aa328a" providerId="LiveId" clId="{8B62D610-42C9-42A3-A8FC-2DF5BE5EAF6F}" dt="2025-07-03T15:12:47.471" v="130" actId="20577"/>
          <ac:spMkLst>
            <pc:docMk/>
            <pc:sldMk cId="2274820677" sldId="312"/>
            <ac:spMk id="183" creationId="{F136FE8D-CCAE-F9D4-53D1-ADB2337FBDFF}"/>
          </ac:spMkLst>
        </pc:spChg>
      </pc:sldChg>
      <pc:sldChg chg="del">
        <pc:chgData name="ian burres" userId="5d80b33b08aa328a" providerId="LiveId" clId="{8B62D610-42C9-42A3-A8FC-2DF5BE5EAF6F}" dt="2025-07-03T15:07:22.738" v="0" actId="47"/>
        <pc:sldMkLst>
          <pc:docMk/>
          <pc:sldMk cId="3290517374" sldId="314"/>
        </pc:sldMkLst>
      </pc:sldChg>
      <pc:sldChg chg="del">
        <pc:chgData name="ian burres" userId="5d80b33b08aa328a" providerId="LiveId" clId="{8B62D610-42C9-42A3-A8FC-2DF5BE5EAF6F}" dt="2025-07-03T15:07:22.738" v="0" actId="47"/>
        <pc:sldMkLst>
          <pc:docMk/>
          <pc:sldMk cId="2428256552" sldId="315"/>
        </pc:sldMkLst>
      </pc:sldChg>
      <pc:sldChg chg="del">
        <pc:chgData name="ian burres" userId="5d80b33b08aa328a" providerId="LiveId" clId="{8B62D610-42C9-42A3-A8FC-2DF5BE5EAF6F}" dt="2025-07-03T15:07:22.738" v="0" actId="47"/>
        <pc:sldMkLst>
          <pc:docMk/>
          <pc:sldMk cId="444388984" sldId="316"/>
        </pc:sldMkLst>
      </pc:sldChg>
      <pc:sldChg chg="del">
        <pc:chgData name="ian burres" userId="5d80b33b08aa328a" providerId="LiveId" clId="{8B62D610-42C9-42A3-A8FC-2DF5BE5EAF6F}" dt="2025-07-03T15:07:22.738" v="0" actId="47"/>
        <pc:sldMkLst>
          <pc:docMk/>
          <pc:sldMk cId="229216537" sldId="317"/>
        </pc:sldMkLst>
      </pc:sldChg>
      <pc:sldChg chg="del">
        <pc:chgData name="ian burres" userId="5d80b33b08aa328a" providerId="LiveId" clId="{8B62D610-42C9-42A3-A8FC-2DF5BE5EAF6F}" dt="2025-07-03T15:07:22.738" v="0" actId="47"/>
        <pc:sldMkLst>
          <pc:docMk/>
          <pc:sldMk cId="2493058722" sldId="318"/>
        </pc:sldMkLst>
      </pc:sldChg>
      <pc:sldChg chg="del">
        <pc:chgData name="ian burres" userId="5d80b33b08aa328a" providerId="LiveId" clId="{8B62D610-42C9-42A3-A8FC-2DF5BE5EAF6F}" dt="2025-07-03T15:07:22.738" v="0" actId="47"/>
        <pc:sldMkLst>
          <pc:docMk/>
          <pc:sldMk cId="268211672" sldId="319"/>
        </pc:sldMkLst>
      </pc:sldChg>
      <pc:sldChg chg="del">
        <pc:chgData name="ian burres" userId="5d80b33b08aa328a" providerId="LiveId" clId="{8B62D610-42C9-42A3-A8FC-2DF5BE5EAF6F}" dt="2025-07-03T15:07:22.738" v="0" actId="47"/>
        <pc:sldMkLst>
          <pc:docMk/>
          <pc:sldMk cId="2377694252" sldId="320"/>
        </pc:sldMkLst>
      </pc:sldChg>
      <pc:sldChg chg="del">
        <pc:chgData name="ian burres" userId="5d80b33b08aa328a" providerId="LiveId" clId="{8B62D610-42C9-42A3-A8FC-2DF5BE5EAF6F}" dt="2025-07-03T15:07:22.738" v="0" actId="47"/>
        <pc:sldMkLst>
          <pc:docMk/>
          <pc:sldMk cId="4202760216" sldId="321"/>
        </pc:sldMkLst>
      </pc:sldChg>
      <pc:sldChg chg="del">
        <pc:chgData name="ian burres" userId="5d80b33b08aa328a" providerId="LiveId" clId="{8B62D610-42C9-42A3-A8FC-2DF5BE5EAF6F}" dt="2025-07-03T15:07:22.738" v="0" actId="47"/>
        <pc:sldMkLst>
          <pc:docMk/>
          <pc:sldMk cId="657293839" sldId="322"/>
        </pc:sldMkLst>
      </pc:sldChg>
      <pc:sldChg chg="del">
        <pc:chgData name="ian burres" userId="5d80b33b08aa328a" providerId="LiveId" clId="{8B62D610-42C9-42A3-A8FC-2DF5BE5EAF6F}" dt="2025-07-03T15:07:22.738" v="0" actId="47"/>
        <pc:sldMkLst>
          <pc:docMk/>
          <pc:sldMk cId="85268552" sldId="323"/>
        </pc:sldMkLst>
      </pc:sldChg>
      <pc:sldChg chg="del">
        <pc:chgData name="ian burres" userId="5d80b33b08aa328a" providerId="LiveId" clId="{8B62D610-42C9-42A3-A8FC-2DF5BE5EAF6F}" dt="2025-07-03T15:07:22.738" v="0" actId="47"/>
        <pc:sldMkLst>
          <pc:docMk/>
          <pc:sldMk cId="4255424411" sldId="324"/>
        </pc:sldMkLst>
      </pc:sldChg>
      <pc:sldChg chg="del">
        <pc:chgData name="ian burres" userId="5d80b33b08aa328a" providerId="LiveId" clId="{8B62D610-42C9-42A3-A8FC-2DF5BE5EAF6F}" dt="2025-07-03T15:07:22.738" v="0" actId="47"/>
        <pc:sldMkLst>
          <pc:docMk/>
          <pc:sldMk cId="3311827399" sldId="325"/>
        </pc:sldMkLst>
      </pc:sldChg>
      <pc:sldChg chg="del">
        <pc:chgData name="ian burres" userId="5d80b33b08aa328a" providerId="LiveId" clId="{8B62D610-42C9-42A3-A8FC-2DF5BE5EAF6F}" dt="2025-07-03T15:07:22.738" v="0" actId="47"/>
        <pc:sldMkLst>
          <pc:docMk/>
          <pc:sldMk cId="1019133190" sldId="326"/>
        </pc:sldMkLst>
      </pc:sldChg>
      <pc:sldChg chg="del">
        <pc:chgData name="ian burres" userId="5d80b33b08aa328a" providerId="LiveId" clId="{8B62D610-42C9-42A3-A8FC-2DF5BE5EAF6F}" dt="2025-07-03T15:07:22.738" v="0" actId="47"/>
        <pc:sldMkLst>
          <pc:docMk/>
          <pc:sldMk cId="1407098709" sldId="327"/>
        </pc:sldMkLst>
      </pc:sldChg>
      <pc:sldChg chg="del">
        <pc:chgData name="ian burres" userId="5d80b33b08aa328a" providerId="LiveId" clId="{8B62D610-42C9-42A3-A8FC-2DF5BE5EAF6F}" dt="2025-07-03T15:07:22.738" v="0" actId="47"/>
        <pc:sldMkLst>
          <pc:docMk/>
          <pc:sldMk cId="2358866240" sldId="328"/>
        </pc:sldMkLst>
      </pc:sldChg>
      <pc:sldChg chg="del">
        <pc:chgData name="ian burres" userId="5d80b33b08aa328a" providerId="LiveId" clId="{8B62D610-42C9-42A3-A8FC-2DF5BE5EAF6F}" dt="2025-07-03T15:07:22.738" v="0" actId="47"/>
        <pc:sldMkLst>
          <pc:docMk/>
          <pc:sldMk cId="217283709" sldId="329"/>
        </pc:sldMkLst>
      </pc:sldChg>
      <pc:sldChg chg="del">
        <pc:chgData name="ian burres" userId="5d80b33b08aa328a" providerId="LiveId" clId="{8B62D610-42C9-42A3-A8FC-2DF5BE5EAF6F}" dt="2025-07-03T15:07:22.738" v="0" actId="47"/>
        <pc:sldMkLst>
          <pc:docMk/>
          <pc:sldMk cId="901923262" sldId="330"/>
        </pc:sldMkLst>
      </pc:sldChg>
      <pc:sldChg chg="del">
        <pc:chgData name="ian burres" userId="5d80b33b08aa328a" providerId="LiveId" clId="{8B62D610-42C9-42A3-A8FC-2DF5BE5EAF6F}" dt="2025-07-03T15:07:22.738" v="0" actId="47"/>
        <pc:sldMkLst>
          <pc:docMk/>
          <pc:sldMk cId="480210574" sldId="331"/>
        </pc:sldMkLst>
      </pc:sldChg>
      <pc:sldChg chg="del">
        <pc:chgData name="ian burres" userId="5d80b33b08aa328a" providerId="LiveId" clId="{8B62D610-42C9-42A3-A8FC-2DF5BE5EAF6F}" dt="2025-07-03T15:07:22.738" v="0" actId="47"/>
        <pc:sldMkLst>
          <pc:docMk/>
          <pc:sldMk cId="2645601130" sldId="332"/>
        </pc:sldMkLst>
      </pc:sldChg>
      <pc:sldChg chg="del">
        <pc:chgData name="ian burres" userId="5d80b33b08aa328a" providerId="LiveId" clId="{8B62D610-42C9-42A3-A8FC-2DF5BE5EAF6F}" dt="2025-07-03T15:07:22.738" v="0" actId="47"/>
        <pc:sldMkLst>
          <pc:docMk/>
          <pc:sldMk cId="1457678275" sldId="333"/>
        </pc:sldMkLst>
      </pc:sldChg>
      <pc:sldChg chg="del">
        <pc:chgData name="ian burres" userId="5d80b33b08aa328a" providerId="LiveId" clId="{8B62D610-42C9-42A3-A8FC-2DF5BE5EAF6F}" dt="2025-07-03T15:07:22.738" v="0" actId="47"/>
        <pc:sldMkLst>
          <pc:docMk/>
          <pc:sldMk cId="3177498341" sldId="334"/>
        </pc:sldMkLst>
      </pc:sldChg>
      <pc:sldChg chg="del">
        <pc:chgData name="ian burres" userId="5d80b33b08aa328a" providerId="LiveId" clId="{8B62D610-42C9-42A3-A8FC-2DF5BE5EAF6F}" dt="2025-07-03T15:07:22.738" v="0" actId="47"/>
        <pc:sldMkLst>
          <pc:docMk/>
          <pc:sldMk cId="4285849800" sldId="335"/>
        </pc:sldMkLst>
      </pc:sldChg>
      <pc:sldChg chg="del">
        <pc:chgData name="ian burres" userId="5d80b33b08aa328a" providerId="LiveId" clId="{8B62D610-42C9-42A3-A8FC-2DF5BE5EAF6F}" dt="2025-07-03T15:07:22.738" v="0" actId="47"/>
        <pc:sldMkLst>
          <pc:docMk/>
          <pc:sldMk cId="634443832" sldId="336"/>
        </pc:sldMkLst>
      </pc:sldChg>
      <pc:sldChg chg="modSp add mod ord">
        <pc:chgData name="ian burres" userId="5d80b33b08aa328a" providerId="LiveId" clId="{8B62D610-42C9-42A3-A8FC-2DF5BE5EAF6F}" dt="2025-07-03T15:15:14.541" v="161" actId="1076"/>
        <pc:sldMkLst>
          <pc:docMk/>
          <pc:sldMk cId="2014767066" sldId="467"/>
        </pc:sldMkLst>
        <pc:spChg chg="mod">
          <ac:chgData name="ian burres" userId="5d80b33b08aa328a" providerId="LiveId" clId="{8B62D610-42C9-42A3-A8FC-2DF5BE5EAF6F}" dt="2025-07-03T15:08:37.985" v="64" actId="20577"/>
          <ac:spMkLst>
            <pc:docMk/>
            <pc:sldMk cId="2014767066" sldId="467"/>
            <ac:spMk id="4" creationId="{8D045353-0C59-41DD-B196-81CBC89B38CD}"/>
          </ac:spMkLst>
        </pc:spChg>
        <pc:picChg chg="mod">
          <ac:chgData name="ian burres" userId="5d80b33b08aa328a" providerId="LiveId" clId="{8B62D610-42C9-42A3-A8FC-2DF5BE5EAF6F}" dt="2025-07-03T15:15:14.541" v="161" actId="1076"/>
          <ac:picMkLst>
            <pc:docMk/>
            <pc:sldMk cId="2014767066" sldId="467"/>
            <ac:picMk id="9" creationId="{99C32657-3812-5F6E-4A83-E8DA22210E50}"/>
          </ac:picMkLst>
        </pc:picChg>
      </pc:sldChg>
      <pc:sldChg chg="modSp add mod">
        <pc:chgData name="ian burres" userId="5d80b33b08aa328a" providerId="LiveId" clId="{8B62D610-42C9-42A3-A8FC-2DF5BE5EAF6F}" dt="2025-07-03T15:08:58.276" v="68" actId="27636"/>
        <pc:sldMkLst>
          <pc:docMk/>
          <pc:sldMk cId="1273924116" sldId="594"/>
        </pc:sldMkLst>
        <pc:spChg chg="mod">
          <ac:chgData name="ian burres" userId="5d80b33b08aa328a" providerId="LiveId" clId="{8B62D610-42C9-42A3-A8FC-2DF5BE5EAF6F}" dt="2025-07-03T15:08:58.276" v="68" actId="27636"/>
          <ac:spMkLst>
            <pc:docMk/>
            <pc:sldMk cId="1273924116" sldId="594"/>
            <ac:spMk id="5123" creationId="{00000000-0000-0000-0000-000000000000}"/>
          </ac:spMkLst>
        </pc:spChg>
      </pc:sldChg>
      <pc:sldChg chg="modSp add mod">
        <pc:chgData name="ian burres" userId="5d80b33b08aa328a" providerId="LiveId" clId="{8B62D610-42C9-42A3-A8FC-2DF5BE5EAF6F}" dt="2025-07-03T15:09:24.480" v="75" actId="1076"/>
        <pc:sldMkLst>
          <pc:docMk/>
          <pc:sldMk cId="3534815761" sldId="595"/>
        </pc:sldMkLst>
        <pc:picChg chg="mod">
          <ac:chgData name="ian burres" userId="5d80b33b08aa328a" providerId="LiveId" clId="{8B62D610-42C9-42A3-A8FC-2DF5BE5EAF6F}" dt="2025-07-03T15:09:24.480" v="75" actId="1076"/>
          <ac:picMkLst>
            <pc:docMk/>
            <pc:sldMk cId="3534815761" sldId="595"/>
            <ac:picMk id="10" creationId="{F3B398AC-8AFD-A511-220D-DEE44773A894}"/>
          </ac:picMkLst>
        </pc:picChg>
      </pc:sldChg>
      <pc:sldChg chg="modSp add">
        <pc:chgData name="ian burres" userId="5d80b33b08aa328a" providerId="LiveId" clId="{8B62D610-42C9-42A3-A8FC-2DF5BE5EAF6F}" dt="2025-07-03T15:09:11.301" v="70" actId="1076"/>
        <pc:sldMkLst>
          <pc:docMk/>
          <pc:sldMk cId="1678193790" sldId="596"/>
        </pc:sldMkLst>
        <pc:picChg chg="mod">
          <ac:chgData name="ian burres" userId="5d80b33b08aa328a" providerId="LiveId" clId="{8B62D610-42C9-42A3-A8FC-2DF5BE5EAF6F}" dt="2025-07-03T15:09:11.301" v="70" actId="1076"/>
          <ac:picMkLst>
            <pc:docMk/>
            <pc:sldMk cId="1678193790" sldId="596"/>
            <ac:picMk id="6146" creationId="{E709AFAC-FBAC-8334-8F95-0390D12E5603}"/>
          </ac:picMkLst>
        </pc:picChg>
      </pc:sldChg>
      <pc:sldChg chg="modSp add">
        <pc:chgData name="ian burres" userId="5d80b33b08aa328a" providerId="LiveId" clId="{8B62D610-42C9-42A3-A8FC-2DF5BE5EAF6F}" dt="2025-07-03T15:09:33.190" v="76" actId="14100"/>
        <pc:sldMkLst>
          <pc:docMk/>
          <pc:sldMk cId="1483376511" sldId="597"/>
        </pc:sldMkLst>
        <pc:picChg chg="mod">
          <ac:chgData name="ian burres" userId="5d80b33b08aa328a" providerId="LiveId" clId="{8B62D610-42C9-42A3-A8FC-2DF5BE5EAF6F}" dt="2025-07-03T15:09:33.190" v="76" actId="14100"/>
          <ac:picMkLst>
            <pc:docMk/>
            <pc:sldMk cId="1483376511" sldId="597"/>
            <ac:picMk id="7170" creationId="{EB1FBDDA-15F6-D36C-C16D-342CC326121C}"/>
          </ac:picMkLst>
        </pc:picChg>
      </pc:sldChg>
      <pc:sldChg chg="modSp add mod">
        <pc:chgData name="ian burres" userId="5d80b33b08aa328a" providerId="LiveId" clId="{8B62D610-42C9-42A3-A8FC-2DF5BE5EAF6F}" dt="2025-07-03T15:09:46.039" v="81" actId="27636"/>
        <pc:sldMkLst>
          <pc:docMk/>
          <pc:sldMk cId="2906091165" sldId="598"/>
        </pc:sldMkLst>
        <pc:spChg chg="mod">
          <ac:chgData name="ian burres" userId="5d80b33b08aa328a" providerId="LiveId" clId="{8B62D610-42C9-42A3-A8FC-2DF5BE5EAF6F}" dt="2025-07-03T15:09:46.039" v="81" actId="27636"/>
          <ac:spMkLst>
            <pc:docMk/>
            <pc:sldMk cId="2906091165" sldId="598"/>
            <ac:spMk id="5123" creationId="{61A04537-F26D-9F42-FA1A-FCBEB8A97D86}"/>
          </ac:spMkLst>
        </pc:spChg>
      </pc:sldChg>
      <pc:sldChg chg="add">
        <pc:chgData name="ian burres" userId="5d80b33b08aa328a" providerId="LiveId" clId="{8B62D610-42C9-42A3-A8FC-2DF5BE5EAF6F}" dt="2025-07-03T15:07:59.983" v="1"/>
        <pc:sldMkLst>
          <pc:docMk/>
          <pc:sldMk cId="1681110847" sldId="599"/>
        </pc:sldMkLst>
      </pc:sldChg>
      <pc:sldChg chg="add">
        <pc:chgData name="ian burres" userId="5d80b33b08aa328a" providerId="LiveId" clId="{8B62D610-42C9-42A3-A8FC-2DF5BE5EAF6F}" dt="2025-07-03T15:07:59.983" v="1"/>
        <pc:sldMkLst>
          <pc:docMk/>
          <pc:sldMk cId="423616676" sldId="600"/>
        </pc:sldMkLst>
      </pc:sldChg>
      <pc:sldChg chg="add">
        <pc:chgData name="ian burres" userId="5d80b33b08aa328a" providerId="LiveId" clId="{8B62D610-42C9-42A3-A8FC-2DF5BE5EAF6F}" dt="2025-07-03T15:07:59.983" v="1"/>
        <pc:sldMkLst>
          <pc:docMk/>
          <pc:sldMk cId="1292461368" sldId="601"/>
        </pc:sldMkLst>
      </pc:sldChg>
      <pc:sldChg chg="add">
        <pc:chgData name="ian burres" userId="5d80b33b08aa328a" providerId="LiveId" clId="{8B62D610-42C9-42A3-A8FC-2DF5BE5EAF6F}" dt="2025-07-03T15:07:59.983" v="1"/>
        <pc:sldMkLst>
          <pc:docMk/>
          <pc:sldMk cId="624351349" sldId="602"/>
        </pc:sldMkLst>
      </pc:sldChg>
      <pc:sldChg chg="add">
        <pc:chgData name="ian burres" userId="5d80b33b08aa328a" providerId="LiveId" clId="{8B62D610-42C9-42A3-A8FC-2DF5BE5EAF6F}" dt="2025-07-03T15:07:59.983" v="1"/>
        <pc:sldMkLst>
          <pc:docMk/>
          <pc:sldMk cId="2662806709" sldId="603"/>
        </pc:sldMkLst>
      </pc:sldChg>
      <pc:sldChg chg="modSp add mod">
        <pc:chgData name="ian burres" userId="5d80b33b08aa328a" providerId="LiveId" clId="{8B62D610-42C9-42A3-A8FC-2DF5BE5EAF6F}" dt="2025-07-03T15:10:09.173" v="83" actId="14100"/>
        <pc:sldMkLst>
          <pc:docMk/>
          <pc:sldMk cId="3519912413" sldId="604"/>
        </pc:sldMkLst>
        <pc:spChg chg="mod">
          <ac:chgData name="ian burres" userId="5d80b33b08aa328a" providerId="LiveId" clId="{8B62D610-42C9-42A3-A8FC-2DF5BE5EAF6F}" dt="2025-07-03T15:08:00.117" v="4" actId="27636"/>
          <ac:spMkLst>
            <pc:docMk/>
            <pc:sldMk cId="3519912413" sldId="604"/>
            <ac:spMk id="2" creationId="{ABA8A432-07E1-8F00-C4BA-94D7F7EE2C1F}"/>
          </ac:spMkLst>
        </pc:spChg>
        <pc:picChg chg="mod">
          <ac:chgData name="ian burres" userId="5d80b33b08aa328a" providerId="LiveId" clId="{8B62D610-42C9-42A3-A8FC-2DF5BE5EAF6F}" dt="2025-07-03T15:10:09.173" v="83" actId="14100"/>
          <ac:picMkLst>
            <pc:docMk/>
            <pc:sldMk cId="3519912413" sldId="604"/>
            <ac:picMk id="6" creationId="{3D50584E-F83A-8DCF-1169-45AAB527CE69}"/>
          </ac:picMkLst>
        </pc:picChg>
      </pc:sldChg>
      <pc:sldChg chg="modSp add mod">
        <pc:chgData name="ian burres" userId="5d80b33b08aa328a" providerId="LiveId" clId="{8B62D610-42C9-42A3-A8FC-2DF5BE5EAF6F}" dt="2025-07-03T15:08:00.120" v="5" actId="27636"/>
        <pc:sldMkLst>
          <pc:docMk/>
          <pc:sldMk cId="1601097696" sldId="605"/>
        </pc:sldMkLst>
        <pc:spChg chg="mod">
          <ac:chgData name="ian burres" userId="5d80b33b08aa328a" providerId="LiveId" clId="{8B62D610-42C9-42A3-A8FC-2DF5BE5EAF6F}" dt="2025-07-03T15:08:00.120" v="5" actId="27636"/>
          <ac:spMkLst>
            <pc:docMk/>
            <pc:sldMk cId="1601097696" sldId="605"/>
            <ac:spMk id="2" creationId="{A96E6A71-D99A-2094-2719-7267004C5665}"/>
          </ac:spMkLst>
        </pc:spChg>
      </pc:sldChg>
      <pc:sldChg chg="add">
        <pc:chgData name="ian burres" userId="5d80b33b08aa328a" providerId="LiveId" clId="{8B62D610-42C9-42A3-A8FC-2DF5BE5EAF6F}" dt="2025-07-03T15:07:59.983" v="1"/>
        <pc:sldMkLst>
          <pc:docMk/>
          <pc:sldMk cId="3608017998" sldId="606"/>
        </pc:sldMkLst>
      </pc:sldChg>
      <pc:sldChg chg="modSp add">
        <pc:chgData name="ian burres" userId="5d80b33b08aa328a" providerId="LiveId" clId="{8B62D610-42C9-42A3-A8FC-2DF5BE5EAF6F}" dt="2025-07-03T15:10:16.857" v="85" actId="14100"/>
        <pc:sldMkLst>
          <pc:docMk/>
          <pc:sldMk cId="83222740" sldId="607"/>
        </pc:sldMkLst>
        <pc:picChg chg="mod">
          <ac:chgData name="ian burres" userId="5d80b33b08aa328a" providerId="LiveId" clId="{8B62D610-42C9-42A3-A8FC-2DF5BE5EAF6F}" dt="2025-07-03T15:10:16.857" v="85" actId="14100"/>
          <ac:picMkLst>
            <pc:docMk/>
            <pc:sldMk cId="83222740" sldId="607"/>
            <ac:picMk id="7" creationId="{5D4BCB39-3634-8B80-3585-E5139D9719B8}"/>
          </ac:picMkLst>
        </pc:picChg>
      </pc:sldChg>
      <pc:sldChg chg="modSp add">
        <pc:chgData name="ian burres" userId="5d80b33b08aa328a" providerId="LiveId" clId="{8B62D610-42C9-42A3-A8FC-2DF5BE5EAF6F}" dt="2025-07-03T15:10:26.181" v="90" actId="14100"/>
        <pc:sldMkLst>
          <pc:docMk/>
          <pc:sldMk cId="19489427" sldId="608"/>
        </pc:sldMkLst>
        <pc:picChg chg="mod">
          <ac:chgData name="ian burres" userId="5d80b33b08aa328a" providerId="LiveId" clId="{8B62D610-42C9-42A3-A8FC-2DF5BE5EAF6F}" dt="2025-07-03T15:10:26.181" v="90" actId="14100"/>
          <ac:picMkLst>
            <pc:docMk/>
            <pc:sldMk cId="19489427" sldId="608"/>
            <ac:picMk id="8196" creationId="{27B05AAC-26FC-214E-2452-874DFDD43CD5}"/>
          </ac:picMkLst>
        </pc:picChg>
      </pc:sldChg>
      <pc:sldChg chg="modSp add mod">
        <pc:chgData name="ian burres" userId="5d80b33b08aa328a" providerId="LiveId" clId="{8B62D610-42C9-42A3-A8FC-2DF5BE5EAF6F}" dt="2025-07-03T15:08:00.127" v="6" actId="27636"/>
        <pc:sldMkLst>
          <pc:docMk/>
          <pc:sldMk cId="1273114234" sldId="609"/>
        </pc:sldMkLst>
        <pc:spChg chg="mod">
          <ac:chgData name="ian burres" userId="5d80b33b08aa328a" providerId="LiveId" clId="{8B62D610-42C9-42A3-A8FC-2DF5BE5EAF6F}" dt="2025-07-03T15:08:00.127" v="6" actId="27636"/>
          <ac:spMkLst>
            <pc:docMk/>
            <pc:sldMk cId="1273114234" sldId="609"/>
            <ac:spMk id="2" creationId="{BA37C41D-3471-1326-1948-102100531DCB}"/>
          </ac:spMkLst>
        </pc:spChg>
      </pc:sldChg>
      <pc:sldChg chg="add">
        <pc:chgData name="ian burres" userId="5d80b33b08aa328a" providerId="LiveId" clId="{8B62D610-42C9-42A3-A8FC-2DF5BE5EAF6F}" dt="2025-07-03T15:07:59.983" v="1"/>
        <pc:sldMkLst>
          <pc:docMk/>
          <pc:sldMk cId="3196063073" sldId="610"/>
        </pc:sldMkLst>
      </pc:sldChg>
      <pc:sldChg chg="add">
        <pc:chgData name="ian burres" userId="5d80b33b08aa328a" providerId="LiveId" clId="{8B62D610-42C9-42A3-A8FC-2DF5BE5EAF6F}" dt="2025-07-03T15:07:59.983" v="1"/>
        <pc:sldMkLst>
          <pc:docMk/>
          <pc:sldMk cId="219669662" sldId="611"/>
        </pc:sldMkLst>
      </pc:sldChg>
      <pc:sldChg chg="modSp add mod">
        <pc:chgData name="ian burres" userId="5d80b33b08aa328a" providerId="LiveId" clId="{8B62D610-42C9-42A3-A8FC-2DF5BE5EAF6F}" dt="2025-07-03T15:08:00.137" v="8" actId="27636"/>
        <pc:sldMkLst>
          <pc:docMk/>
          <pc:sldMk cId="1211897369" sldId="612"/>
        </pc:sldMkLst>
        <pc:spChg chg="mod">
          <ac:chgData name="ian burres" userId="5d80b33b08aa328a" providerId="LiveId" clId="{8B62D610-42C9-42A3-A8FC-2DF5BE5EAF6F}" dt="2025-07-03T15:08:00.136" v="7" actId="27636"/>
          <ac:spMkLst>
            <pc:docMk/>
            <pc:sldMk cId="1211897369" sldId="612"/>
            <ac:spMk id="4" creationId="{8FB98DA9-A32E-EFD0-2E39-88EB2893CC2A}"/>
          </ac:spMkLst>
        </pc:spChg>
        <pc:spChg chg="mod">
          <ac:chgData name="ian burres" userId="5d80b33b08aa328a" providerId="LiveId" clId="{8B62D610-42C9-42A3-A8FC-2DF5BE5EAF6F}" dt="2025-07-03T15:08:00.137" v="8" actId="27636"/>
          <ac:spMkLst>
            <pc:docMk/>
            <pc:sldMk cId="1211897369" sldId="612"/>
            <ac:spMk id="5" creationId="{BCFB5108-2034-029B-F951-4D27CEAF85FF}"/>
          </ac:spMkLst>
        </pc:spChg>
      </pc:sldChg>
      <pc:sldChg chg="add">
        <pc:chgData name="ian burres" userId="5d80b33b08aa328a" providerId="LiveId" clId="{8B62D610-42C9-42A3-A8FC-2DF5BE5EAF6F}" dt="2025-07-03T15:07:59.983" v="1"/>
        <pc:sldMkLst>
          <pc:docMk/>
          <pc:sldMk cId="1207658154" sldId="613"/>
        </pc:sldMkLst>
      </pc:sldChg>
      <pc:sldChg chg="modSp add mod">
        <pc:chgData name="ian burres" userId="5d80b33b08aa328a" providerId="LiveId" clId="{8B62D610-42C9-42A3-A8FC-2DF5BE5EAF6F}" dt="2025-07-03T15:08:00.142" v="9" actId="27636"/>
        <pc:sldMkLst>
          <pc:docMk/>
          <pc:sldMk cId="1293630232" sldId="614"/>
        </pc:sldMkLst>
        <pc:spChg chg="mod">
          <ac:chgData name="ian burres" userId="5d80b33b08aa328a" providerId="LiveId" clId="{8B62D610-42C9-42A3-A8FC-2DF5BE5EAF6F}" dt="2025-07-03T15:08:00.142" v="9" actId="27636"/>
          <ac:spMkLst>
            <pc:docMk/>
            <pc:sldMk cId="1293630232" sldId="614"/>
            <ac:spMk id="5" creationId="{9B91925F-3C60-8D2F-1141-C3602406AB1A}"/>
          </ac:spMkLst>
        </pc:spChg>
      </pc:sldChg>
      <pc:sldChg chg="add">
        <pc:chgData name="ian burres" userId="5d80b33b08aa328a" providerId="LiveId" clId="{8B62D610-42C9-42A3-A8FC-2DF5BE5EAF6F}" dt="2025-07-03T15:07:59.983" v="1"/>
        <pc:sldMkLst>
          <pc:docMk/>
          <pc:sldMk cId="3963755554" sldId="615"/>
        </pc:sldMkLst>
      </pc:sldChg>
      <pc:sldChg chg="modSp add mod">
        <pc:chgData name="ian burres" userId="5d80b33b08aa328a" providerId="LiveId" clId="{8B62D610-42C9-42A3-A8FC-2DF5BE5EAF6F}" dt="2025-07-03T15:08:00.153" v="11" actId="27636"/>
        <pc:sldMkLst>
          <pc:docMk/>
          <pc:sldMk cId="3670632816" sldId="616"/>
        </pc:sldMkLst>
        <pc:spChg chg="mod">
          <ac:chgData name="ian burres" userId="5d80b33b08aa328a" providerId="LiveId" clId="{8B62D610-42C9-42A3-A8FC-2DF5BE5EAF6F}" dt="2025-07-03T15:08:00.153" v="11" actId="27636"/>
          <ac:spMkLst>
            <pc:docMk/>
            <pc:sldMk cId="3670632816" sldId="616"/>
            <ac:spMk id="4" creationId="{4995931C-A737-E0DF-C243-C61DD56A1AC3}"/>
          </ac:spMkLst>
        </pc:spChg>
        <pc:spChg chg="mod">
          <ac:chgData name="ian burres" userId="5d80b33b08aa328a" providerId="LiveId" clId="{8B62D610-42C9-42A3-A8FC-2DF5BE5EAF6F}" dt="2025-07-03T15:08:00.148" v="10" actId="27636"/>
          <ac:spMkLst>
            <pc:docMk/>
            <pc:sldMk cId="3670632816" sldId="616"/>
            <ac:spMk id="5" creationId="{AC173DBA-BCF7-BAE2-0D82-97E8170F8303}"/>
          </ac:spMkLst>
        </pc:spChg>
      </pc:sldChg>
      <pc:sldChg chg="modSp add mod">
        <pc:chgData name="ian burres" userId="5d80b33b08aa328a" providerId="LiveId" clId="{8B62D610-42C9-42A3-A8FC-2DF5BE5EAF6F}" dt="2025-07-03T15:08:00.159" v="12" actId="27636"/>
        <pc:sldMkLst>
          <pc:docMk/>
          <pc:sldMk cId="3313641194" sldId="617"/>
        </pc:sldMkLst>
        <pc:spChg chg="mod">
          <ac:chgData name="ian burres" userId="5d80b33b08aa328a" providerId="LiveId" clId="{8B62D610-42C9-42A3-A8FC-2DF5BE5EAF6F}" dt="2025-07-03T15:08:00.159" v="12" actId="27636"/>
          <ac:spMkLst>
            <pc:docMk/>
            <pc:sldMk cId="3313641194" sldId="617"/>
            <ac:spMk id="5" creationId="{0D66790E-CC17-5E50-F4D4-DCEC76CCB0CF}"/>
          </ac:spMkLst>
        </pc:spChg>
      </pc:sldChg>
      <pc:sldChg chg="modSp add mod">
        <pc:chgData name="ian burres" userId="5d80b33b08aa328a" providerId="LiveId" clId="{8B62D610-42C9-42A3-A8FC-2DF5BE5EAF6F}" dt="2025-07-03T15:08:00.165" v="13" actId="27636"/>
        <pc:sldMkLst>
          <pc:docMk/>
          <pc:sldMk cId="890294403" sldId="618"/>
        </pc:sldMkLst>
        <pc:spChg chg="mod">
          <ac:chgData name="ian burres" userId="5d80b33b08aa328a" providerId="LiveId" clId="{8B62D610-42C9-42A3-A8FC-2DF5BE5EAF6F}" dt="2025-07-03T15:08:00.165" v="13" actId="27636"/>
          <ac:spMkLst>
            <pc:docMk/>
            <pc:sldMk cId="890294403" sldId="618"/>
            <ac:spMk id="5" creationId="{2903D8B7-F2F7-948D-EBD9-30E5805E7D7E}"/>
          </ac:spMkLst>
        </pc:spChg>
      </pc:sldChg>
      <pc:sldChg chg="modSp add mod">
        <pc:chgData name="ian burres" userId="5d80b33b08aa328a" providerId="LiveId" clId="{8B62D610-42C9-42A3-A8FC-2DF5BE5EAF6F}" dt="2025-07-03T15:08:00.167" v="14" actId="27636"/>
        <pc:sldMkLst>
          <pc:docMk/>
          <pc:sldMk cId="900650571" sldId="619"/>
        </pc:sldMkLst>
        <pc:spChg chg="mod">
          <ac:chgData name="ian burres" userId="5d80b33b08aa328a" providerId="LiveId" clId="{8B62D610-42C9-42A3-A8FC-2DF5BE5EAF6F}" dt="2025-07-03T15:08:00.167" v="14" actId="27636"/>
          <ac:spMkLst>
            <pc:docMk/>
            <pc:sldMk cId="900650571" sldId="619"/>
            <ac:spMk id="2" creationId="{F761EFBD-20A6-4180-51D0-E4DBC6DCFF1B}"/>
          </ac:spMkLst>
        </pc:spChg>
      </pc:sldChg>
      <pc:sldChg chg="add">
        <pc:chgData name="ian burres" userId="5d80b33b08aa328a" providerId="LiveId" clId="{8B62D610-42C9-42A3-A8FC-2DF5BE5EAF6F}" dt="2025-07-03T15:07:59.983" v="1"/>
        <pc:sldMkLst>
          <pc:docMk/>
          <pc:sldMk cId="1095788691" sldId="620"/>
        </pc:sldMkLst>
      </pc:sldChg>
      <pc:sldChg chg="modSp add mod">
        <pc:chgData name="ian burres" userId="5d80b33b08aa328a" providerId="LiveId" clId="{8B62D610-42C9-42A3-A8FC-2DF5BE5EAF6F}" dt="2025-07-03T15:10:47.409" v="91" actId="1076"/>
        <pc:sldMkLst>
          <pc:docMk/>
          <pc:sldMk cId="1062795187" sldId="621"/>
        </pc:sldMkLst>
        <pc:spChg chg="mod">
          <ac:chgData name="ian burres" userId="5d80b33b08aa328a" providerId="LiveId" clId="{8B62D610-42C9-42A3-A8FC-2DF5BE5EAF6F}" dt="2025-07-03T15:08:00.173" v="15" actId="27636"/>
          <ac:spMkLst>
            <pc:docMk/>
            <pc:sldMk cId="1062795187" sldId="621"/>
            <ac:spMk id="5" creationId="{3200CE25-EABA-DB8B-3C99-2AD67E867037}"/>
          </ac:spMkLst>
        </pc:spChg>
        <pc:picChg chg="mod">
          <ac:chgData name="ian burres" userId="5d80b33b08aa328a" providerId="LiveId" clId="{8B62D610-42C9-42A3-A8FC-2DF5BE5EAF6F}" dt="2025-07-03T15:10:47.409" v="91" actId="1076"/>
          <ac:picMkLst>
            <pc:docMk/>
            <pc:sldMk cId="1062795187" sldId="621"/>
            <ac:picMk id="22530" creationId="{361722E8-D03E-1E80-353A-2C1E4E49DB71}"/>
          </ac:picMkLst>
        </pc:picChg>
      </pc:sldChg>
      <pc:sldChg chg="modSp add mod">
        <pc:chgData name="ian burres" userId="5d80b33b08aa328a" providerId="LiveId" clId="{8B62D610-42C9-42A3-A8FC-2DF5BE5EAF6F}" dt="2025-07-03T15:08:00.177" v="16" actId="27636"/>
        <pc:sldMkLst>
          <pc:docMk/>
          <pc:sldMk cId="957387626" sldId="622"/>
        </pc:sldMkLst>
        <pc:spChg chg="mod">
          <ac:chgData name="ian burres" userId="5d80b33b08aa328a" providerId="LiveId" clId="{8B62D610-42C9-42A3-A8FC-2DF5BE5EAF6F}" dt="2025-07-03T15:08:00.177" v="16" actId="27636"/>
          <ac:spMkLst>
            <pc:docMk/>
            <pc:sldMk cId="957387626" sldId="622"/>
            <ac:spMk id="5" creationId="{5B1B9C28-9009-2FF9-03E4-F05FE3141688}"/>
          </ac:spMkLst>
        </pc:spChg>
      </pc:sldChg>
      <pc:sldChg chg="modSp add mod">
        <pc:chgData name="ian burres" userId="5d80b33b08aa328a" providerId="LiveId" clId="{8B62D610-42C9-42A3-A8FC-2DF5BE5EAF6F}" dt="2025-07-03T15:10:50.562" v="92" actId="1076"/>
        <pc:sldMkLst>
          <pc:docMk/>
          <pc:sldMk cId="1828077617" sldId="623"/>
        </pc:sldMkLst>
        <pc:spChg chg="mod">
          <ac:chgData name="ian burres" userId="5d80b33b08aa328a" providerId="LiveId" clId="{8B62D610-42C9-42A3-A8FC-2DF5BE5EAF6F}" dt="2025-07-03T15:08:00.180" v="17" actId="27636"/>
          <ac:spMkLst>
            <pc:docMk/>
            <pc:sldMk cId="1828077617" sldId="623"/>
            <ac:spMk id="5" creationId="{9BB910CA-B4C4-12C0-6683-7E9957356DC1}"/>
          </ac:spMkLst>
        </pc:spChg>
        <pc:picChg chg="mod">
          <ac:chgData name="ian burres" userId="5d80b33b08aa328a" providerId="LiveId" clId="{8B62D610-42C9-42A3-A8FC-2DF5BE5EAF6F}" dt="2025-07-03T15:10:50.562" v="92" actId="1076"/>
          <ac:picMkLst>
            <pc:docMk/>
            <pc:sldMk cId="1828077617" sldId="623"/>
            <ac:picMk id="24578" creationId="{54C951EF-9903-E641-E1FD-54A4920F127E}"/>
          </ac:picMkLst>
        </pc:picChg>
      </pc:sldChg>
      <pc:sldChg chg="modSp add mod">
        <pc:chgData name="ian burres" userId="5d80b33b08aa328a" providerId="LiveId" clId="{8B62D610-42C9-42A3-A8FC-2DF5BE5EAF6F}" dt="2025-07-03T15:08:00.183" v="18" actId="27636"/>
        <pc:sldMkLst>
          <pc:docMk/>
          <pc:sldMk cId="4185898391" sldId="624"/>
        </pc:sldMkLst>
        <pc:spChg chg="mod">
          <ac:chgData name="ian burres" userId="5d80b33b08aa328a" providerId="LiveId" clId="{8B62D610-42C9-42A3-A8FC-2DF5BE5EAF6F}" dt="2025-07-03T15:08:00.183" v="18" actId="27636"/>
          <ac:spMkLst>
            <pc:docMk/>
            <pc:sldMk cId="4185898391" sldId="624"/>
            <ac:spMk id="2" creationId="{94E7BAC3-CFB4-FE96-83BE-A6F7CD0CF8F5}"/>
          </ac:spMkLst>
        </pc:spChg>
      </pc:sldChg>
      <pc:sldChg chg="modSp add mod">
        <pc:chgData name="ian burres" userId="5d80b33b08aa328a" providerId="LiveId" clId="{8B62D610-42C9-42A3-A8FC-2DF5BE5EAF6F}" dt="2025-07-03T15:10:59.270" v="94" actId="14100"/>
        <pc:sldMkLst>
          <pc:docMk/>
          <pc:sldMk cId="3060668949" sldId="625"/>
        </pc:sldMkLst>
        <pc:spChg chg="mod">
          <ac:chgData name="ian burres" userId="5d80b33b08aa328a" providerId="LiveId" clId="{8B62D610-42C9-42A3-A8FC-2DF5BE5EAF6F}" dt="2025-07-03T15:08:00.193" v="19" actId="27636"/>
          <ac:spMkLst>
            <pc:docMk/>
            <pc:sldMk cId="3060668949" sldId="625"/>
            <ac:spMk id="4" creationId="{178CCC99-474A-E127-F231-CA3DE85E4C9C}"/>
          </ac:spMkLst>
        </pc:spChg>
        <pc:picChg chg="mod">
          <ac:chgData name="ian burres" userId="5d80b33b08aa328a" providerId="LiveId" clId="{8B62D610-42C9-42A3-A8FC-2DF5BE5EAF6F}" dt="2025-07-03T15:10:59.270" v="94" actId="14100"/>
          <ac:picMkLst>
            <pc:docMk/>
            <pc:sldMk cId="3060668949" sldId="625"/>
            <ac:picMk id="26626" creationId="{EBFC3F6E-24D7-2292-7409-6EED7DD1171B}"/>
          </ac:picMkLst>
        </pc:picChg>
      </pc:sldChg>
      <pc:sldChg chg="modSp add">
        <pc:chgData name="ian burres" userId="5d80b33b08aa328a" providerId="LiveId" clId="{8B62D610-42C9-42A3-A8FC-2DF5BE5EAF6F}" dt="2025-07-03T15:11:11.028" v="98" actId="14100"/>
        <pc:sldMkLst>
          <pc:docMk/>
          <pc:sldMk cId="2717091329" sldId="626"/>
        </pc:sldMkLst>
        <pc:picChg chg="mod">
          <ac:chgData name="ian burres" userId="5d80b33b08aa328a" providerId="LiveId" clId="{8B62D610-42C9-42A3-A8FC-2DF5BE5EAF6F}" dt="2025-07-03T15:11:11.028" v="98" actId="14100"/>
          <ac:picMkLst>
            <pc:docMk/>
            <pc:sldMk cId="2717091329" sldId="626"/>
            <ac:picMk id="27650" creationId="{418DD5F9-86E3-94BE-7194-3FE0D50D7D11}"/>
          </ac:picMkLst>
        </pc:picChg>
      </pc:sldChg>
      <pc:sldChg chg="modSp add mod">
        <pc:chgData name="ian burres" userId="5d80b33b08aa328a" providerId="LiveId" clId="{8B62D610-42C9-42A3-A8FC-2DF5BE5EAF6F}" dt="2025-07-03T15:08:00.202" v="20" actId="27636"/>
        <pc:sldMkLst>
          <pc:docMk/>
          <pc:sldMk cId="2026051159" sldId="627"/>
        </pc:sldMkLst>
        <pc:spChg chg="mod">
          <ac:chgData name="ian burres" userId="5d80b33b08aa328a" providerId="LiveId" clId="{8B62D610-42C9-42A3-A8FC-2DF5BE5EAF6F}" dt="2025-07-03T15:08:00.202" v="20" actId="27636"/>
          <ac:spMkLst>
            <pc:docMk/>
            <pc:sldMk cId="2026051159" sldId="627"/>
            <ac:spMk id="5" creationId="{2E1D4694-57F8-833A-D5ED-61EE7BFBB2B8}"/>
          </ac:spMkLst>
        </pc:spChg>
      </pc:sldChg>
      <pc:sldChg chg="modSp add mod">
        <pc:chgData name="ian burres" userId="5d80b33b08aa328a" providerId="LiveId" clId="{8B62D610-42C9-42A3-A8FC-2DF5BE5EAF6F}" dt="2025-07-03T15:11:21.897" v="101" actId="1076"/>
        <pc:sldMkLst>
          <pc:docMk/>
          <pc:sldMk cId="3698670618" sldId="628"/>
        </pc:sldMkLst>
        <pc:spChg chg="mod">
          <ac:chgData name="ian burres" userId="5d80b33b08aa328a" providerId="LiveId" clId="{8B62D610-42C9-42A3-A8FC-2DF5BE5EAF6F}" dt="2025-07-03T15:08:00.209" v="21" actId="27636"/>
          <ac:spMkLst>
            <pc:docMk/>
            <pc:sldMk cId="3698670618" sldId="628"/>
            <ac:spMk id="4" creationId="{58A7EE39-8002-B082-86C1-285B46199FFE}"/>
          </ac:spMkLst>
        </pc:spChg>
        <pc:picChg chg="mod">
          <ac:chgData name="ian burres" userId="5d80b33b08aa328a" providerId="LiveId" clId="{8B62D610-42C9-42A3-A8FC-2DF5BE5EAF6F}" dt="2025-07-03T15:11:21.897" v="101" actId="1076"/>
          <ac:picMkLst>
            <pc:docMk/>
            <pc:sldMk cId="3698670618" sldId="628"/>
            <ac:picMk id="3" creationId="{D241ABA3-496A-DF36-EDF1-C08F78EAD02F}"/>
          </ac:picMkLst>
        </pc:picChg>
      </pc:sldChg>
      <pc:sldChg chg="add">
        <pc:chgData name="ian burres" userId="5d80b33b08aa328a" providerId="LiveId" clId="{8B62D610-42C9-42A3-A8FC-2DF5BE5EAF6F}" dt="2025-07-03T15:07:59.983" v="1"/>
        <pc:sldMkLst>
          <pc:docMk/>
          <pc:sldMk cId="1400663961" sldId="629"/>
        </pc:sldMkLst>
      </pc:sldChg>
      <pc:sldChg chg="add">
        <pc:chgData name="ian burres" userId="5d80b33b08aa328a" providerId="LiveId" clId="{8B62D610-42C9-42A3-A8FC-2DF5BE5EAF6F}" dt="2025-07-03T15:07:59.983" v="1"/>
        <pc:sldMkLst>
          <pc:docMk/>
          <pc:sldMk cId="3363475488" sldId="630"/>
        </pc:sldMkLst>
      </pc:sldChg>
      <pc:sldChg chg="modSp add">
        <pc:chgData name="ian burres" userId="5d80b33b08aa328a" providerId="LiveId" clId="{8B62D610-42C9-42A3-A8FC-2DF5BE5EAF6F}" dt="2025-07-03T15:11:33.372" v="104" actId="1076"/>
        <pc:sldMkLst>
          <pc:docMk/>
          <pc:sldMk cId="658213706" sldId="631"/>
        </pc:sldMkLst>
        <pc:picChg chg="mod">
          <ac:chgData name="ian burres" userId="5d80b33b08aa328a" providerId="LiveId" clId="{8B62D610-42C9-42A3-A8FC-2DF5BE5EAF6F}" dt="2025-07-03T15:11:33.372" v="104" actId="1076"/>
          <ac:picMkLst>
            <pc:docMk/>
            <pc:sldMk cId="658213706" sldId="631"/>
            <ac:picMk id="32770" creationId="{9CA4909C-5DF5-5148-84AC-AD32831741D7}"/>
          </ac:picMkLst>
        </pc:picChg>
      </pc:sldChg>
      <pc:sldChg chg="modSp add mod">
        <pc:chgData name="ian burres" userId="5d80b33b08aa328a" providerId="LiveId" clId="{8B62D610-42C9-42A3-A8FC-2DF5BE5EAF6F}" dt="2025-07-03T15:08:00.222" v="23" actId="27636"/>
        <pc:sldMkLst>
          <pc:docMk/>
          <pc:sldMk cId="177972770" sldId="632"/>
        </pc:sldMkLst>
        <pc:spChg chg="mod">
          <ac:chgData name="ian burres" userId="5d80b33b08aa328a" providerId="LiveId" clId="{8B62D610-42C9-42A3-A8FC-2DF5BE5EAF6F}" dt="2025-07-03T15:08:00.222" v="23" actId="27636"/>
          <ac:spMkLst>
            <pc:docMk/>
            <pc:sldMk cId="177972770" sldId="632"/>
            <ac:spMk id="5" creationId="{BC2B6FA5-49B5-86D8-6632-053957893CDE}"/>
          </ac:spMkLst>
        </pc:spChg>
      </pc:sldChg>
      <pc:sldChg chg="modSp add mod">
        <pc:chgData name="ian burres" userId="5d80b33b08aa328a" providerId="LiveId" clId="{8B62D610-42C9-42A3-A8FC-2DF5BE5EAF6F}" dt="2025-07-03T15:11:36.738" v="105" actId="1076"/>
        <pc:sldMkLst>
          <pc:docMk/>
          <pc:sldMk cId="1615436077" sldId="633"/>
        </pc:sldMkLst>
        <pc:spChg chg="mod">
          <ac:chgData name="ian burres" userId="5d80b33b08aa328a" providerId="LiveId" clId="{8B62D610-42C9-42A3-A8FC-2DF5BE5EAF6F}" dt="2025-07-03T15:08:00.217" v="22" actId="27636"/>
          <ac:spMkLst>
            <pc:docMk/>
            <pc:sldMk cId="1615436077" sldId="633"/>
            <ac:spMk id="5" creationId="{9DF208AF-4DBC-A2CA-6C2A-5F3DDCFB3774}"/>
          </ac:spMkLst>
        </pc:spChg>
        <pc:picChg chg="mod">
          <ac:chgData name="ian burres" userId="5d80b33b08aa328a" providerId="LiveId" clId="{8B62D610-42C9-42A3-A8FC-2DF5BE5EAF6F}" dt="2025-07-03T15:11:36.738" v="105" actId="1076"/>
          <ac:picMkLst>
            <pc:docMk/>
            <pc:sldMk cId="1615436077" sldId="633"/>
            <ac:picMk id="33794" creationId="{3A0733F9-4550-0E4A-3A42-A02DD1263C81}"/>
          </ac:picMkLst>
        </pc:picChg>
      </pc:sldChg>
      <pc:sldChg chg="add">
        <pc:chgData name="ian burres" userId="5d80b33b08aa328a" providerId="LiveId" clId="{8B62D610-42C9-42A3-A8FC-2DF5BE5EAF6F}" dt="2025-07-03T15:07:59.983" v="1"/>
        <pc:sldMkLst>
          <pc:docMk/>
          <pc:sldMk cId="2095283473" sldId="634"/>
        </pc:sldMkLst>
      </pc:sldChg>
      <pc:sldChg chg="modSp add mod">
        <pc:chgData name="ian burres" userId="5d80b33b08aa328a" providerId="LiveId" clId="{8B62D610-42C9-42A3-A8FC-2DF5BE5EAF6F}" dt="2025-07-03T15:11:48.893" v="108" actId="1076"/>
        <pc:sldMkLst>
          <pc:docMk/>
          <pc:sldMk cId="3162841488" sldId="635"/>
        </pc:sldMkLst>
        <pc:spChg chg="mod">
          <ac:chgData name="ian burres" userId="5d80b33b08aa328a" providerId="LiveId" clId="{8B62D610-42C9-42A3-A8FC-2DF5BE5EAF6F}" dt="2025-07-03T15:08:00.226" v="24" actId="27636"/>
          <ac:spMkLst>
            <pc:docMk/>
            <pc:sldMk cId="3162841488" sldId="635"/>
            <ac:spMk id="5" creationId="{6B1E2B0C-387A-F0FB-D927-7B2C7A0E5527}"/>
          </ac:spMkLst>
        </pc:spChg>
        <pc:picChg chg="mod">
          <ac:chgData name="ian burres" userId="5d80b33b08aa328a" providerId="LiveId" clId="{8B62D610-42C9-42A3-A8FC-2DF5BE5EAF6F}" dt="2025-07-03T15:11:48.893" v="108" actId="1076"/>
          <ac:picMkLst>
            <pc:docMk/>
            <pc:sldMk cId="3162841488" sldId="635"/>
            <ac:picMk id="36866" creationId="{6B4DBD8D-9929-E993-E04F-19E253EFB4C5}"/>
          </ac:picMkLst>
        </pc:picChg>
      </pc:sldChg>
      <pc:sldChg chg="modSp add mod">
        <pc:chgData name="ian burres" userId="5d80b33b08aa328a" providerId="LiveId" clId="{8B62D610-42C9-42A3-A8FC-2DF5BE5EAF6F}" dt="2025-07-03T15:11:54.118" v="109" actId="1076"/>
        <pc:sldMkLst>
          <pc:docMk/>
          <pc:sldMk cId="4020068736" sldId="636"/>
        </pc:sldMkLst>
        <pc:spChg chg="mod">
          <ac:chgData name="ian burres" userId="5d80b33b08aa328a" providerId="LiveId" clId="{8B62D610-42C9-42A3-A8FC-2DF5BE5EAF6F}" dt="2025-07-03T15:08:00.232" v="25" actId="27636"/>
          <ac:spMkLst>
            <pc:docMk/>
            <pc:sldMk cId="4020068736" sldId="636"/>
            <ac:spMk id="5" creationId="{54EA405A-7880-5624-64E2-8D8146B5EFCE}"/>
          </ac:spMkLst>
        </pc:spChg>
        <pc:picChg chg="mod">
          <ac:chgData name="ian burres" userId="5d80b33b08aa328a" providerId="LiveId" clId="{8B62D610-42C9-42A3-A8FC-2DF5BE5EAF6F}" dt="2025-07-03T15:11:54.118" v="109" actId="1076"/>
          <ac:picMkLst>
            <pc:docMk/>
            <pc:sldMk cId="4020068736" sldId="636"/>
            <ac:picMk id="37890" creationId="{D8942FB8-D168-896C-35C8-509E688BAB51}"/>
          </ac:picMkLst>
        </pc:picChg>
      </pc:sldChg>
      <pc:sldChg chg="modSp add mod">
        <pc:chgData name="ian burres" userId="5d80b33b08aa328a" providerId="LiveId" clId="{8B62D610-42C9-42A3-A8FC-2DF5BE5EAF6F}" dt="2025-07-03T15:08:00.237" v="26" actId="27636"/>
        <pc:sldMkLst>
          <pc:docMk/>
          <pc:sldMk cId="654876696" sldId="637"/>
        </pc:sldMkLst>
        <pc:spChg chg="mod">
          <ac:chgData name="ian burres" userId="5d80b33b08aa328a" providerId="LiveId" clId="{8B62D610-42C9-42A3-A8FC-2DF5BE5EAF6F}" dt="2025-07-03T15:08:00.237" v="26" actId="27636"/>
          <ac:spMkLst>
            <pc:docMk/>
            <pc:sldMk cId="654876696" sldId="637"/>
            <ac:spMk id="2" creationId="{A7B61A9D-C9AF-3626-C065-45EB8F533269}"/>
          </ac:spMkLst>
        </pc:spChg>
      </pc:sldChg>
      <pc:sldChg chg="modSp add mod">
        <pc:chgData name="ian burres" userId="5d80b33b08aa328a" providerId="LiveId" clId="{8B62D610-42C9-42A3-A8FC-2DF5BE5EAF6F}" dt="2025-07-03T15:08:00.243" v="27" actId="27636"/>
        <pc:sldMkLst>
          <pc:docMk/>
          <pc:sldMk cId="855505375" sldId="638"/>
        </pc:sldMkLst>
        <pc:spChg chg="mod">
          <ac:chgData name="ian burres" userId="5d80b33b08aa328a" providerId="LiveId" clId="{8B62D610-42C9-42A3-A8FC-2DF5BE5EAF6F}" dt="2025-07-03T15:08:00.243" v="27" actId="27636"/>
          <ac:spMkLst>
            <pc:docMk/>
            <pc:sldMk cId="855505375" sldId="638"/>
            <ac:spMk id="4" creationId="{C571E8A1-3E07-B58F-8C9C-864237388029}"/>
          </ac:spMkLst>
        </pc:spChg>
      </pc:sldChg>
      <pc:sldChg chg="modSp add mod">
        <pc:chgData name="ian burres" userId="5d80b33b08aa328a" providerId="LiveId" clId="{8B62D610-42C9-42A3-A8FC-2DF5BE5EAF6F}" dt="2025-07-03T15:08:00.250" v="28" actId="27636"/>
        <pc:sldMkLst>
          <pc:docMk/>
          <pc:sldMk cId="2397200984" sldId="639"/>
        </pc:sldMkLst>
        <pc:spChg chg="mod">
          <ac:chgData name="ian burres" userId="5d80b33b08aa328a" providerId="LiveId" clId="{8B62D610-42C9-42A3-A8FC-2DF5BE5EAF6F}" dt="2025-07-03T15:08:00.250" v="28" actId="27636"/>
          <ac:spMkLst>
            <pc:docMk/>
            <pc:sldMk cId="2397200984" sldId="639"/>
            <ac:spMk id="4" creationId="{CA19E01E-ABF9-72AD-6D02-61603D404E59}"/>
          </ac:spMkLst>
        </pc:spChg>
      </pc:sldChg>
      <pc:sldChg chg="modSp add mod">
        <pc:chgData name="ian burres" userId="5d80b33b08aa328a" providerId="LiveId" clId="{8B62D610-42C9-42A3-A8FC-2DF5BE5EAF6F}" dt="2025-07-03T15:08:00.260" v="29" actId="27636"/>
        <pc:sldMkLst>
          <pc:docMk/>
          <pc:sldMk cId="1194438755" sldId="640"/>
        </pc:sldMkLst>
        <pc:spChg chg="mod">
          <ac:chgData name="ian burres" userId="5d80b33b08aa328a" providerId="LiveId" clId="{8B62D610-42C9-42A3-A8FC-2DF5BE5EAF6F}" dt="2025-07-03T15:08:00.260" v="29" actId="27636"/>
          <ac:spMkLst>
            <pc:docMk/>
            <pc:sldMk cId="1194438755" sldId="640"/>
            <ac:spMk id="4" creationId="{8F89B4B8-56A6-9031-BA0C-627CC231F71C}"/>
          </ac:spMkLst>
        </pc:spChg>
      </pc:sldChg>
      <pc:sldChg chg="add">
        <pc:chgData name="ian burres" userId="5d80b33b08aa328a" providerId="LiveId" clId="{8B62D610-42C9-42A3-A8FC-2DF5BE5EAF6F}" dt="2025-07-03T15:07:59.983" v="1"/>
        <pc:sldMkLst>
          <pc:docMk/>
          <pc:sldMk cId="2401739471" sldId="641"/>
        </pc:sldMkLst>
      </pc:sldChg>
      <pc:sldChg chg="modSp add mod">
        <pc:chgData name="ian burres" userId="5d80b33b08aa328a" providerId="LiveId" clId="{8B62D610-42C9-42A3-A8FC-2DF5BE5EAF6F}" dt="2025-07-03T15:08:00.268" v="30" actId="27636"/>
        <pc:sldMkLst>
          <pc:docMk/>
          <pc:sldMk cId="4251778688" sldId="642"/>
        </pc:sldMkLst>
        <pc:spChg chg="mod">
          <ac:chgData name="ian burres" userId="5d80b33b08aa328a" providerId="LiveId" clId="{8B62D610-42C9-42A3-A8FC-2DF5BE5EAF6F}" dt="2025-07-03T15:08:00.268" v="30" actId="27636"/>
          <ac:spMkLst>
            <pc:docMk/>
            <pc:sldMk cId="4251778688" sldId="642"/>
            <ac:spMk id="4" creationId="{4F7B75EF-E2E6-6AB7-B8D7-077EC3EBD7C7}"/>
          </ac:spMkLst>
        </pc:spChg>
      </pc:sldChg>
      <pc:sldChg chg="add">
        <pc:chgData name="ian burres" userId="5d80b33b08aa328a" providerId="LiveId" clId="{8B62D610-42C9-42A3-A8FC-2DF5BE5EAF6F}" dt="2025-07-03T15:07:59.983" v="1"/>
        <pc:sldMkLst>
          <pc:docMk/>
          <pc:sldMk cId="2052191239" sldId="643"/>
        </pc:sldMkLst>
      </pc:sldChg>
      <pc:sldChg chg="modSp add mod">
        <pc:chgData name="ian burres" userId="5d80b33b08aa328a" providerId="LiveId" clId="{8B62D610-42C9-42A3-A8FC-2DF5BE5EAF6F}" dt="2025-07-03T15:08:00.275" v="31" actId="27636"/>
        <pc:sldMkLst>
          <pc:docMk/>
          <pc:sldMk cId="1631664666" sldId="644"/>
        </pc:sldMkLst>
        <pc:spChg chg="mod">
          <ac:chgData name="ian burres" userId="5d80b33b08aa328a" providerId="LiveId" clId="{8B62D610-42C9-42A3-A8FC-2DF5BE5EAF6F}" dt="2025-07-03T15:08:00.275" v="31" actId="27636"/>
          <ac:spMkLst>
            <pc:docMk/>
            <pc:sldMk cId="1631664666" sldId="644"/>
            <ac:spMk id="5123" creationId="{00000000-0000-0000-0000-000000000000}"/>
          </ac:spMkLst>
        </pc:spChg>
      </pc:sldChg>
      <pc:sldChg chg="modSp add mod">
        <pc:chgData name="ian burres" userId="5d80b33b08aa328a" providerId="LiveId" clId="{8B62D610-42C9-42A3-A8FC-2DF5BE5EAF6F}" dt="2025-07-03T15:08:00.281" v="32" actId="27636"/>
        <pc:sldMkLst>
          <pc:docMk/>
          <pc:sldMk cId="328172905" sldId="645"/>
        </pc:sldMkLst>
        <pc:spChg chg="mod">
          <ac:chgData name="ian burres" userId="5d80b33b08aa328a" providerId="LiveId" clId="{8B62D610-42C9-42A3-A8FC-2DF5BE5EAF6F}" dt="2025-07-03T15:08:00.281" v="32" actId="27636"/>
          <ac:spMkLst>
            <pc:docMk/>
            <pc:sldMk cId="328172905" sldId="645"/>
            <ac:spMk id="5123" creationId="{00000000-0000-0000-0000-000000000000}"/>
          </ac:spMkLst>
        </pc:spChg>
      </pc:sldChg>
      <pc:sldChg chg="modSp add mod">
        <pc:chgData name="ian burres" userId="5d80b33b08aa328a" providerId="LiveId" clId="{8B62D610-42C9-42A3-A8FC-2DF5BE5EAF6F}" dt="2025-07-03T15:08:00.286" v="33" actId="27636"/>
        <pc:sldMkLst>
          <pc:docMk/>
          <pc:sldMk cId="1167405535" sldId="646"/>
        </pc:sldMkLst>
        <pc:spChg chg="mod">
          <ac:chgData name="ian burres" userId="5d80b33b08aa328a" providerId="LiveId" clId="{8B62D610-42C9-42A3-A8FC-2DF5BE5EAF6F}" dt="2025-07-03T15:08:00.286" v="33" actId="27636"/>
          <ac:spMkLst>
            <pc:docMk/>
            <pc:sldMk cId="1167405535" sldId="646"/>
            <ac:spMk id="5123" creationId="{00000000-0000-0000-0000-000000000000}"/>
          </ac:spMkLst>
        </pc:spChg>
      </pc:sldChg>
      <pc:sldChg chg="modSp add mod">
        <pc:chgData name="ian burres" userId="5d80b33b08aa328a" providerId="LiveId" clId="{8B62D610-42C9-42A3-A8FC-2DF5BE5EAF6F}" dt="2025-07-03T15:08:00.300" v="34" actId="27636"/>
        <pc:sldMkLst>
          <pc:docMk/>
          <pc:sldMk cId="952885084" sldId="647"/>
        </pc:sldMkLst>
        <pc:spChg chg="mod">
          <ac:chgData name="ian burres" userId="5d80b33b08aa328a" providerId="LiveId" clId="{8B62D610-42C9-42A3-A8FC-2DF5BE5EAF6F}" dt="2025-07-03T15:08:00.300" v="34" actId="27636"/>
          <ac:spMkLst>
            <pc:docMk/>
            <pc:sldMk cId="952885084" sldId="647"/>
            <ac:spMk id="5123" creationId="{00000000-0000-0000-0000-000000000000}"/>
          </ac:spMkLst>
        </pc:spChg>
      </pc:sldChg>
      <pc:sldChg chg="modSp add mod">
        <pc:chgData name="ian burres" userId="5d80b33b08aa328a" providerId="LiveId" clId="{8B62D610-42C9-42A3-A8FC-2DF5BE5EAF6F}" dt="2025-07-03T15:08:00.306" v="35" actId="27636"/>
        <pc:sldMkLst>
          <pc:docMk/>
          <pc:sldMk cId="2863982434" sldId="648"/>
        </pc:sldMkLst>
        <pc:spChg chg="mod">
          <ac:chgData name="ian burres" userId="5d80b33b08aa328a" providerId="LiveId" clId="{8B62D610-42C9-42A3-A8FC-2DF5BE5EAF6F}" dt="2025-07-03T15:08:00.306" v="35" actId="27636"/>
          <ac:spMkLst>
            <pc:docMk/>
            <pc:sldMk cId="2863982434" sldId="648"/>
            <ac:spMk id="5123" creationId="{00000000-0000-0000-0000-000000000000}"/>
          </ac:spMkLst>
        </pc:spChg>
      </pc:sldChg>
      <pc:sldChg chg="modSp add mod">
        <pc:chgData name="ian burres" userId="5d80b33b08aa328a" providerId="LiveId" clId="{8B62D610-42C9-42A3-A8FC-2DF5BE5EAF6F}" dt="2025-07-03T15:08:00.321" v="36" actId="27636"/>
        <pc:sldMkLst>
          <pc:docMk/>
          <pc:sldMk cId="2076471964" sldId="649"/>
        </pc:sldMkLst>
        <pc:spChg chg="mod">
          <ac:chgData name="ian burres" userId="5d80b33b08aa328a" providerId="LiveId" clId="{8B62D610-42C9-42A3-A8FC-2DF5BE5EAF6F}" dt="2025-07-03T15:08:00.321" v="36" actId="27636"/>
          <ac:spMkLst>
            <pc:docMk/>
            <pc:sldMk cId="2076471964" sldId="649"/>
            <ac:spMk id="5123" creationId="{00000000-0000-0000-0000-000000000000}"/>
          </ac:spMkLst>
        </pc:spChg>
      </pc:sldChg>
      <pc:sldChg chg="add">
        <pc:chgData name="ian burres" userId="5d80b33b08aa328a" providerId="LiveId" clId="{8B62D610-42C9-42A3-A8FC-2DF5BE5EAF6F}" dt="2025-07-03T15:07:59.983" v="1"/>
        <pc:sldMkLst>
          <pc:docMk/>
          <pc:sldMk cId="2683717861" sldId="650"/>
        </pc:sldMkLst>
      </pc:sldChg>
      <pc:sldChg chg="modSp add mod">
        <pc:chgData name="ian burres" userId="5d80b33b08aa328a" providerId="LiveId" clId="{8B62D610-42C9-42A3-A8FC-2DF5BE5EAF6F}" dt="2025-07-03T15:08:00.330" v="38" actId="27636"/>
        <pc:sldMkLst>
          <pc:docMk/>
          <pc:sldMk cId="1267249159" sldId="651"/>
        </pc:sldMkLst>
        <pc:spChg chg="mod">
          <ac:chgData name="ian burres" userId="5d80b33b08aa328a" providerId="LiveId" clId="{8B62D610-42C9-42A3-A8FC-2DF5BE5EAF6F}" dt="2025-07-03T15:08:00.330" v="38" actId="27636"/>
          <ac:spMkLst>
            <pc:docMk/>
            <pc:sldMk cId="1267249159" sldId="651"/>
            <ac:spMk id="5" creationId="{DEEFB263-5A50-0EA4-EB2F-A6CF56980ADA}"/>
          </ac:spMkLst>
        </pc:spChg>
      </pc:sldChg>
      <pc:sldChg chg="add">
        <pc:chgData name="ian burres" userId="5d80b33b08aa328a" providerId="LiveId" clId="{8B62D610-42C9-42A3-A8FC-2DF5BE5EAF6F}" dt="2025-07-03T15:07:59.983" v="1"/>
        <pc:sldMkLst>
          <pc:docMk/>
          <pc:sldMk cId="356100239" sldId="652"/>
        </pc:sldMkLst>
      </pc:sldChg>
      <pc:sldChg chg="add">
        <pc:chgData name="ian burres" userId="5d80b33b08aa328a" providerId="LiveId" clId="{8B62D610-42C9-42A3-A8FC-2DF5BE5EAF6F}" dt="2025-07-03T15:07:59.983" v="1"/>
        <pc:sldMkLst>
          <pc:docMk/>
          <pc:sldMk cId="2542089206" sldId="653"/>
        </pc:sldMkLst>
      </pc:sldChg>
      <pc:sldChg chg="modSp add mod">
        <pc:chgData name="ian burres" userId="5d80b33b08aa328a" providerId="LiveId" clId="{8B62D610-42C9-42A3-A8FC-2DF5BE5EAF6F}" dt="2025-07-03T15:08:00.325" v="37" actId="27636"/>
        <pc:sldMkLst>
          <pc:docMk/>
          <pc:sldMk cId="395699383" sldId="654"/>
        </pc:sldMkLst>
        <pc:spChg chg="mod">
          <ac:chgData name="ian burres" userId="5d80b33b08aa328a" providerId="LiveId" clId="{8B62D610-42C9-42A3-A8FC-2DF5BE5EAF6F}" dt="2025-07-03T15:08:00.325" v="37" actId="27636"/>
          <ac:spMkLst>
            <pc:docMk/>
            <pc:sldMk cId="395699383" sldId="654"/>
            <ac:spMk id="5123" creationId="{00000000-0000-0000-0000-000000000000}"/>
          </ac:spMkLst>
        </pc:spChg>
      </pc:sldChg>
      <pc:sldChg chg="add">
        <pc:chgData name="ian burres" userId="5d80b33b08aa328a" providerId="LiveId" clId="{8B62D610-42C9-42A3-A8FC-2DF5BE5EAF6F}" dt="2025-07-03T15:07:59.983" v="1"/>
        <pc:sldMkLst>
          <pc:docMk/>
          <pc:sldMk cId="3902354622" sldId="655"/>
        </pc:sldMkLst>
      </pc:sldChg>
      <pc:sldChg chg="modSp add mod">
        <pc:chgData name="ian burres" userId="5d80b33b08aa328a" providerId="LiveId" clId="{8B62D610-42C9-42A3-A8FC-2DF5BE5EAF6F}" dt="2025-07-03T15:08:00.340" v="39" actId="27636"/>
        <pc:sldMkLst>
          <pc:docMk/>
          <pc:sldMk cId="4024194711" sldId="656"/>
        </pc:sldMkLst>
        <pc:spChg chg="mod">
          <ac:chgData name="ian burres" userId="5d80b33b08aa328a" providerId="LiveId" clId="{8B62D610-42C9-42A3-A8FC-2DF5BE5EAF6F}" dt="2025-07-03T15:08:00.340" v="39" actId="27636"/>
          <ac:spMkLst>
            <pc:docMk/>
            <pc:sldMk cId="4024194711" sldId="656"/>
            <ac:spMk id="4" creationId="{4EB3F8E6-377A-68F5-98F9-12D33B83D85B}"/>
          </ac:spMkLst>
        </pc:spChg>
      </pc:sldChg>
      <pc:sldChg chg="add">
        <pc:chgData name="ian burres" userId="5d80b33b08aa328a" providerId="LiveId" clId="{8B62D610-42C9-42A3-A8FC-2DF5BE5EAF6F}" dt="2025-07-03T15:07:59.983" v="1"/>
        <pc:sldMkLst>
          <pc:docMk/>
          <pc:sldMk cId="3576939647" sldId="657"/>
        </pc:sldMkLst>
      </pc:sldChg>
      <pc:sldChg chg="modSp add mod">
        <pc:chgData name="ian burres" userId="5d80b33b08aa328a" providerId="LiveId" clId="{8B62D610-42C9-42A3-A8FC-2DF5BE5EAF6F}" dt="2025-07-03T15:08:00.361" v="41" actId="27636"/>
        <pc:sldMkLst>
          <pc:docMk/>
          <pc:sldMk cId="860110863" sldId="659"/>
        </pc:sldMkLst>
        <pc:spChg chg="mod">
          <ac:chgData name="ian burres" userId="5d80b33b08aa328a" providerId="LiveId" clId="{8B62D610-42C9-42A3-A8FC-2DF5BE5EAF6F}" dt="2025-07-03T15:08:00.361" v="41" actId="27636"/>
          <ac:spMkLst>
            <pc:docMk/>
            <pc:sldMk cId="860110863" sldId="659"/>
            <ac:spMk id="4" creationId="{D1B606E2-A108-9531-7965-C6583BBF9DDF}"/>
          </ac:spMkLst>
        </pc:spChg>
        <pc:spChg chg="mod">
          <ac:chgData name="ian burres" userId="5d80b33b08aa328a" providerId="LiveId" clId="{8B62D610-42C9-42A3-A8FC-2DF5BE5EAF6F}" dt="2025-07-03T15:08:00.347" v="40" actId="27636"/>
          <ac:spMkLst>
            <pc:docMk/>
            <pc:sldMk cId="860110863" sldId="659"/>
            <ac:spMk id="5" creationId="{9B0A033E-75BC-3A4A-16AB-E825B2ABD6E5}"/>
          </ac:spMkLst>
        </pc:spChg>
      </pc:sldChg>
      <pc:sldChg chg="modSp add mod">
        <pc:chgData name="ian burres" userId="5d80b33b08aa328a" providerId="LiveId" clId="{8B62D610-42C9-42A3-A8FC-2DF5BE5EAF6F}" dt="2025-07-03T15:08:00.378" v="42" actId="27636"/>
        <pc:sldMkLst>
          <pc:docMk/>
          <pc:sldMk cId="4243122934" sldId="660"/>
        </pc:sldMkLst>
        <pc:spChg chg="mod">
          <ac:chgData name="ian burres" userId="5d80b33b08aa328a" providerId="LiveId" clId="{8B62D610-42C9-42A3-A8FC-2DF5BE5EAF6F}" dt="2025-07-03T15:08:00.378" v="42" actId="27636"/>
          <ac:spMkLst>
            <pc:docMk/>
            <pc:sldMk cId="4243122934" sldId="660"/>
            <ac:spMk id="4" creationId="{D28BF5C5-780A-392C-6EB1-A193AFB2203C}"/>
          </ac:spMkLst>
        </pc:spChg>
      </pc:sldChg>
      <pc:sldChg chg="modSp add mod">
        <pc:chgData name="ian burres" userId="5d80b33b08aa328a" providerId="LiveId" clId="{8B62D610-42C9-42A3-A8FC-2DF5BE5EAF6F}" dt="2025-07-03T15:08:00.398" v="43" actId="27636"/>
        <pc:sldMkLst>
          <pc:docMk/>
          <pc:sldMk cId="2120756164" sldId="661"/>
        </pc:sldMkLst>
        <pc:spChg chg="mod">
          <ac:chgData name="ian burres" userId="5d80b33b08aa328a" providerId="LiveId" clId="{8B62D610-42C9-42A3-A8FC-2DF5BE5EAF6F}" dt="2025-07-03T15:08:00.398" v="43" actId="27636"/>
          <ac:spMkLst>
            <pc:docMk/>
            <pc:sldMk cId="2120756164" sldId="661"/>
            <ac:spMk id="4" creationId="{2E840A4D-167A-A042-587A-A57D256D6469}"/>
          </ac:spMkLst>
        </pc:spChg>
      </pc:sldChg>
      <pc:sldChg chg="modSp add">
        <pc:chgData name="ian burres" userId="5d80b33b08aa328a" providerId="LiveId" clId="{8B62D610-42C9-42A3-A8FC-2DF5BE5EAF6F}" dt="2025-07-03T15:12:21.011" v="111" actId="14100"/>
        <pc:sldMkLst>
          <pc:docMk/>
          <pc:sldMk cId="2993197138" sldId="662"/>
        </pc:sldMkLst>
        <pc:picChg chg="mod">
          <ac:chgData name="ian burres" userId="5d80b33b08aa328a" providerId="LiveId" clId="{8B62D610-42C9-42A3-A8FC-2DF5BE5EAF6F}" dt="2025-07-03T15:12:21.011" v="111" actId="14100"/>
          <ac:picMkLst>
            <pc:docMk/>
            <pc:sldMk cId="2993197138" sldId="662"/>
            <ac:picMk id="1026" creationId="{22318CD9-94C3-6427-BF2F-2C78BFBBE63F}"/>
          </ac:picMkLst>
        </pc:picChg>
      </pc:sldChg>
      <pc:sldChg chg="modSp add mod">
        <pc:chgData name="ian burres" userId="5d80b33b08aa328a" providerId="LiveId" clId="{8B62D610-42C9-42A3-A8FC-2DF5BE5EAF6F}" dt="2025-07-03T15:08:00.405" v="44" actId="27636"/>
        <pc:sldMkLst>
          <pc:docMk/>
          <pc:sldMk cId="2644555049" sldId="663"/>
        </pc:sldMkLst>
        <pc:spChg chg="mod">
          <ac:chgData name="ian burres" userId="5d80b33b08aa328a" providerId="LiveId" clId="{8B62D610-42C9-42A3-A8FC-2DF5BE5EAF6F}" dt="2025-07-03T15:08:00.405" v="44" actId="27636"/>
          <ac:spMkLst>
            <pc:docMk/>
            <pc:sldMk cId="2644555049" sldId="663"/>
            <ac:spMk id="2" creationId="{3CFAC7E2-7CA2-AA14-C66D-89A83162F833}"/>
          </ac:spMkLst>
        </pc:spChg>
      </pc:sldChg>
      <pc:sldChg chg="modSp add mod">
        <pc:chgData name="ian burres" userId="5d80b33b08aa328a" providerId="LiveId" clId="{8B62D610-42C9-42A3-A8FC-2DF5BE5EAF6F}" dt="2025-07-03T15:08:00.412" v="45" actId="27636"/>
        <pc:sldMkLst>
          <pc:docMk/>
          <pc:sldMk cId="919543587" sldId="664"/>
        </pc:sldMkLst>
        <pc:spChg chg="mod">
          <ac:chgData name="ian burres" userId="5d80b33b08aa328a" providerId="LiveId" clId="{8B62D610-42C9-42A3-A8FC-2DF5BE5EAF6F}" dt="2025-07-03T15:08:00.412" v="45" actId="27636"/>
          <ac:spMkLst>
            <pc:docMk/>
            <pc:sldMk cId="919543587" sldId="664"/>
            <ac:spMk id="4" creationId="{418F9C7A-FCD2-765C-44F9-F2B7CF6A5166}"/>
          </ac:spMkLst>
        </pc:spChg>
      </pc:sldChg>
      <pc:sldChg chg="modSp add mod">
        <pc:chgData name="ian burres" userId="5d80b33b08aa328a" providerId="LiveId" clId="{8B62D610-42C9-42A3-A8FC-2DF5BE5EAF6F}" dt="2025-07-03T15:08:00.420" v="47" actId="27636"/>
        <pc:sldMkLst>
          <pc:docMk/>
          <pc:sldMk cId="934017653" sldId="665"/>
        </pc:sldMkLst>
        <pc:spChg chg="mod">
          <ac:chgData name="ian burres" userId="5d80b33b08aa328a" providerId="LiveId" clId="{8B62D610-42C9-42A3-A8FC-2DF5BE5EAF6F}" dt="2025-07-03T15:08:00.420" v="47" actId="27636"/>
          <ac:spMkLst>
            <pc:docMk/>
            <pc:sldMk cId="934017653" sldId="665"/>
            <ac:spMk id="4" creationId="{058FC90D-8EEC-ADA2-39B0-543B0CC85FA4}"/>
          </ac:spMkLst>
        </pc:spChg>
        <pc:spChg chg="mod">
          <ac:chgData name="ian burres" userId="5d80b33b08aa328a" providerId="LiveId" clId="{8B62D610-42C9-42A3-A8FC-2DF5BE5EAF6F}" dt="2025-07-03T15:08:00.415" v="46" actId="27636"/>
          <ac:spMkLst>
            <pc:docMk/>
            <pc:sldMk cId="934017653" sldId="665"/>
            <ac:spMk id="5" creationId="{87727677-D21E-1CE8-28DF-75F4735887E4}"/>
          </ac:spMkLst>
        </pc:spChg>
      </pc:sldChg>
      <pc:sldChg chg="modSp add mod">
        <pc:chgData name="ian burres" userId="5d80b33b08aa328a" providerId="LiveId" clId="{8B62D610-42C9-42A3-A8FC-2DF5BE5EAF6F}" dt="2025-07-03T15:08:00.426" v="48" actId="27636"/>
        <pc:sldMkLst>
          <pc:docMk/>
          <pc:sldMk cId="2533214121" sldId="666"/>
        </pc:sldMkLst>
        <pc:spChg chg="mod">
          <ac:chgData name="ian burres" userId="5d80b33b08aa328a" providerId="LiveId" clId="{8B62D610-42C9-42A3-A8FC-2DF5BE5EAF6F}" dt="2025-07-03T15:08:00.426" v="48" actId="27636"/>
          <ac:spMkLst>
            <pc:docMk/>
            <pc:sldMk cId="2533214121" sldId="666"/>
            <ac:spMk id="5" creationId="{545CEF5B-69E8-C325-B1C7-208822638505}"/>
          </ac:spMkLst>
        </pc:spChg>
      </pc:sldChg>
      <pc:sldChg chg="modSp add mod">
        <pc:chgData name="ian burres" userId="5d80b33b08aa328a" providerId="LiveId" clId="{8B62D610-42C9-42A3-A8FC-2DF5BE5EAF6F}" dt="2025-07-03T15:12:33.886" v="114" actId="1076"/>
        <pc:sldMkLst>
          <pc:docMk/>
          <pc:sldMk cId="503803559" sldId="667"/>
        </pc:sldMkLst>
        <pc:spChg chg="mod">
          <ac:chgData name="ian burres" userId="5d80b33b08aa328a" providerId="LiveId" clId="{8B62D610-42C9-42A3-A8FC-2DF5BE5EAF6F}" dt="2025-07-03T15:08:00.432" v="49" actId="27636"/>
          <ac:spMkLst>
            <pc:docMk/>
            <pc:sldMk cId="503803559" sldId="667"/>
            <ac:spMk id="4" creationId="{3A0C03AA-B08C-ABD4-8008-318BE342B0F2}"/>
          </ac:spMkLst>
        </pc:spChg>
        <pc:spChg chg="mod">
          <ac:chgData name="ian burres" userId="5d80b33b08aa328a" providerId="LiveId" clId="{8B62D610-42C9-42A3-A8FC-2DF5BE5EAF6F}" dt="2025-07-03T15:08:00.433" v="50" actId="27636"/>
          <ac:spMkLst>
            <pc:docMk/>
            <pc:sldMk cId="503803559" sldId="667"/>
            <ac:spMk id="5" creationId="{3BE1D2F6-546D-0E67-6D41-52053E74886B}"/>
          </ac:spMkLst>
        </pc:spChg>
        <pc:picChg chg="mod">
          <ac:chgData name="ian burres" userId="5d80b33b08aa328a" providerId="LiveId" clId="{8B62D610-42C9-42A3-A8FC-2DF5BE5EAF6F}" dt="2025-07-03T15:12:33.886" v="114" actId="1076"/>
          <ac:picMkLst>
            <pc:docMk/>
            <pc:sldMk cId="503803559" sldId="667"/>
            <ac:picMk id="10242" creationId="{17700468-80F8-9D51-C30C-819BD8A6F223}"/>
          </ac:picMkLst>
        </pc:picChg>
      </pc:sldChg>
      <pc:sldChg chg="add">
        <pc:chgData name="ian burres" userId="5d80b33b08aa328a" providerId="LiveId" clId="{8B62D610-42C9-42A3-A8FC-2DF5BE5EAF6F}" dt="2025-07-03T15:07:59.983" v="1"/>
        <pc:sldMkLst>
          <pc:docMk/>
          <pc:sldMk cId="1870421532" sldId="668"/>
        </pc:sldMkLst>
      </pc:sldChg>
      <pc:sldChg chg="modSp add mod">
        <pc:chgData name="ian burres" userId="5d80b33b08aa328a" providerId="LiveId" clId="{8B62D610-42C9-42A3-A8FC-2DF5BE5EAF6F}" dt="2025-07-03T15:08:00.441" v="52" actId="27636"/>
        <pc:sldMkLst>
          <pc:docMk/>
          <pc:sldMk cId="2474857792" sldId="669"/>
        </pc:sldMkLst>
        <pc:spChg chg="mod">
          <ac:chgData name="ian burres" userId="5d80b33b08aa328a" providerId="LiveId" clId="{8B62D610-42C9-42A3-A8FC-2DF5BE5EAF6F}" dt="2025-07-03T15:08:00.441" v="52" actId="27636"/>
          <ac:spMkLst>
            <pc:docMk/>
            <pc:sldMk cId="2474857792" sldId="669"/>
            <ac:spMk id="4" creationId="{704093C0-EB95-CE5A-E1CF-4BF512D45D93}"/>
          </ac:spMkLst>
        </pc:spChg>
        <pc:spChg chg="mod">
          <ac:chgData name="ian burres" userId="5d80b33b08aa328a" providerId="LiveId" clId="{8B62D610-42C9-42A3-A8FC-2DF5BE5EAF6F}" dt="2025-07-03T15:08:00.439" v="51" actId="27636"/>
          <ac:spMkLst>
            <pc:docMk/>
            <pc:sldMk cId="2474857792" sldId="669"/>
            <ac:spMk id="5" creationId="{C5C1EDE3-75B8-B336-1BBC-7B940FEF3A04}"/>
          </ac:spMkLst>
        </pc:spChg>
      </pc:sldChg>
      <pc:sldChg chg="modSp add mod">
        <pc:chgData name="ian burres" userId="5d80b33b08aa328a" providerId="LiveId" clId="{8B62D610-42C9-42A3-A8FC-2DF5BE5EAF6F}" dt="2025-07-03T15:08:00.448" v="54" actId="27636"/>
        <pc:sldMkLst>
          <pc:docMk/>
          <pc:sldMk cId="29274190" sldId="670"/>
        </pc:sldMkLst>
        <pc:spChg chg="mod">
          <ac:chgData name="ian burres" userId="5d80b33b08aa328a" providerId="LiveId" clId="{8B62D610-42C9-42A3-A8FC-2DF5BE5EAF6F}" dt="2025-07-03T15:08:00.448" v="54" actId="27636"/>
          <ac:spMkLst>
            <pc:docMk/>
            <pc:sldMk cId="29274190" sldId="670"/>
            <ac:spMk id="4" creationId="{71E28C8C-D5D8-78C7-A965-14B00B07B7B0}"/>
          </ac:spMkLst>
        </pc:spChg>
        <pc:spChg chg="mod">
          <ac:chgData name="ian burres" userId="5d80b33b08aa328a" providerId="LiveId" clId="{8B62D610-42C9-42A3-A8FC-2DF5BE5EAF6F}" dt="2025-07-03T15:08:00.444" v="53" actId="27636"/>
          <ac:spMkLst>
            <pc:docMk/>
            <pc:sldMk cId="29274190" sldId="670"/>
            <ac:spMk id="5" creationId="{D65E7A45-6098-3D1D-B432-1867E5BBFA80}"/>
          </ac:spMkLst>
        </pc:spChg>
      </pc:sldChg>
      <pc:sldChg chg="modSp add mod">
        <pc:chgData name="ian burres" userId="5d80b33b08aa328a" providerId="LiveId" clId="{8B62D610-42C9-42A3-A8FC-2DF5BE5EAF6F}" dt="2025-07-03T15:08:00.453" v="55" actId="27636"/>
        <pc:sldMkLst>
          <pc:docMk/>
          <pc:sldMk cId="3510559646" sldId="671"/>
        </pc:sldMkLst>
        <pc:spChg chg="mod">
          <ac:chgData name="ian burres" userId="5d80b33b08aa328a" providerId="LiveId" clId="{8B62D610-42C9-42A3-A8FC-2DF5BE5EAF6F}" dt="2025-07-03T15:08:00.453" v="55" actId="27636"/>
          <ac:spMkLst>
            <pc:docMk/>
            <pc:sldMk cId="3510559646" sldId="671"/>
            <ac:spMk id="4" creationId="{AE086233-CF67-ADF2-F2E8-72A16596DDD0}"/>
          </ac:spMkLst>
        </pc:spChg>
      </pc:sldChg>
      <pc:sldChg chg="add">
        <pc:chgData name="ian burres" userId="5d80b33b08aa328a" providerId="LiveId" clId="{8B62D610-42C9-42A3-A8FC-2DF5BE5EAF6F}" dt="2025-07-03T15:07:59.983" v="1"/>
        <pc:sldMkLst>
          <pc:docMk/>
          <pc:sldMk cId="316167462" sldId="672"/>
        </pc:sldMkLst>
      </pc:sldChg>
      <pc:sldChg chg="add">
        <pc:chgData name="ian burres" userId="5d80b33b08aa328a" providerId="LiveId" clId="{8B62D610-42C9-42A3-A8FC-2DF5BE5EAF6F}" dt="2025-07-03T15:07:59.983" v="1"/>
        <pc:sldMkLst>
          <pc:docMk/>
          <pc:sldMk cId="723686109" sldId="673"/>
        </pc:sldMkLst>
      </pc:sldChg>
      <pc:sldChg chg="add del">
        <pc:chgData name="ian burres" userId="5d80b33b08aa328a" providerId="LiveId" clId="{8B62D610-42C9-42A3-A8FC-2DF5BE5EAF6F}" dt="2025-07-03T15:15:07.697" v="158" actId="2696"/>
        <pc:sldMkLst>
          <pc:docMk/>
          <pc:sldMk cId="1580170916" sldId="67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3" name="Google Shape;16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F728-8BD8-190A-0722-80F29900A3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63EE5-40AF-EAA7-7578-B755AB7F4A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1BD13-A67E-4E3F-4614-AEE36189E886}"/>
              </a:ext>
            </a:extLst>
          </p:cNvPr>
          <p:cNvSpPr>
            <a:spLocks noGrp="1"/>
          </p:cNvSpPr>
          <p:nvPr>
            <p:ph type="body" idx="1"/>
          </p:nvPr>
        </p:nvSpPr>
        <p:spPr/>
        <p:txBody>
          <a:bodyPr/>
          <a:lstStyle/>
          <a:p>
            <a:r>
              <a:rPr lang="en-US" b="1" dirty="0"/>
              <a:t>Network Indicators</a:t>
            </a:r>
            <a:endParaRPr lang="en-US" dirty="0"/>
          </a:p>
          <a:p>
            <a:pPr>
              <a:buFont typeface="Arial" panose="020B0604020202020204" pitchFamily="34" charset="0"/>
              <a:buNone/>
            </a:pPr>
            <a:r>
              <a:rPr lang="en-US" dirty="0"/>
              <a:t>These IOCs relate to network traffic and can include unusual activity such as spikes in data usage, unexpected external communications, or traffic to known malicious IP addresses.</a:t>
            </a:r>
          </a:p>
          <a:p>
            <a:endParaRPr lang="en-US" b="1" dirty="0"/>
          </a:p>
          <a:p>
            <a:r>
              <a:rPr lang="en-US" b="1" dirty="0"/>
              <a:t>Host Indicators</a:t>
            </a:r>
            <a:endParaRPr lang="en-US" dirty="0"/>
          </a:p>
          <a:p>
            <a:pPr>
              <a:buFont typeface="Arial" panose="020B0604020202020204" pitchFamily="34" charset="0"/>
              <a:buNone/>
            </a:pPr>
            <a:r>
              <a:rPr lang="en-US" dirty="0"/>
              <a:t>These involve changes or anomalies found on individual devices, such as unauthorized configuration changes, the presence of unrecognized files or software, or log entries that suggest unauthorized access.</a:t>
            </a:r>
          </a:p>
        </p:txBody>
      </p:sp>
      <p:sp>
        <p:nvSpPr>
          <p:cNvPr id="4" name="Date Placeholder 3">
            <a:extLst>
              <a:ext uri="{FF2B5EF4-FFF2-40B4-BE49-F238E27FC236}">
                <a16:creationId xmlns:a16="http://schemas.microsoft.com/office/drawing/2014/main" id="{197A2600-B161-D2B2-7D93-38D1464F296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853A0553-D0BA-D200-DD13-4C1FD69DAF8B}"/>
              </a:ext>
            </a:extLst>
          </p:cNvPr>
          <p:cNvSpPr>
            <a:spLocks noGrp="1"/>
          </p:cNvSpPr>
          <p:nvPr>
            <p:ph type="sldNum" sz="quarter" idx="5"/>
          </p:nvPr>
        </p:nvSpPr>
        <p:spPr/>
        <p:txBody>
          <a:bodyPr/>
          <a:lstStyle/>
          <a:p>
            <a:fld id="{352683B9-BE6E-4598-85C0-E9020C903FF0}" type="slidenum">
              <a:rPr lang="en-US" smtClean="0"/>
              <a:pPr/>
              <a:t>11</a:t>
            </a:fld>
            <a:endParaRPr lang="en-US"/>
          </a:p>
        </p:txBody>
      </p:sp>
    </p:spTree>
    <p:extLst>
      <p:ext uri="{BB962C8B-B14F-4D97-AF65-F5344CB8AC3E}">
        <p14:creationId xmlns:p14="http://schemas.microsoft.com/office/powerpoint/2010/main" val="2089225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9598CB-A3DA-A058-C424-E8C48D7A25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E6DD84-F642-D872-0AFD-51694369A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21322-E930-519E-3F5C-5C68483831CC}"/>
              </a:ext>
            </a:extLst>
          </p:cNvPr>
          <p:cNvSpPr>
            <a:spLocks noGrp="1"/>
          </p:cNvSpPr>
          <p:nvPr>
            <p:ph type="body" idx="1"/>
          </p:nvPr>
        </p:nvSpPr>
        <p:spPr/>
        <p:txBody>
          <a:bodyPr/>
          <a:lstStyle/>
          <a:p>
            <a:r>
              <a:rPr lang="en-US" b="1" dirty="0"/>
              <a:t>Artifact Indicators</a:t>
            </a:r>
            <a:endParaRPr lang="en-US" dirty="0"/>
          </a:p>
          <a:p>
            <a:pPr>
              <a:buFont typeface="Arial" panose="020B0604020202020204" pitchFamily="34" charset="0"/>
              <a:buNone/>
            </a:pPr>
            <a:r>
              <a:rPr lang="en-US" dirty="0"/>
              <a:t>These are physical or digital pieces of evidence left by attackers, such as malware files, toolkits, backdoor installations, or scripts used to execute a breach.</a:t>
            </a:r>
          </a:p>
          <a:p>
            <a:endParaRPr lang="en-US" b="1" dirty="0"/>
          </a:p>
          <a:p>
            <a:r>
              <a:rPr lang="en-US" b="1" dirty="0"/>
              <a:t>Behavioral Indicators</a:t>
            </a:r>
            <a:endParaRPr lang="en-US" dirty="0"/>
          </a:p>
          <a:p>
            <a:pPr>
              <a:buFont typeface="Arial" panose="020B0604020202020204" pitchFamily="34" charset="0"/>
              <a:buNone/>
            </a:pPr>
            <a:r>
              <a:rPr lang="en-US" dirty="0"/>
              <a:t>Patterns of behavior that suggest malicious intent, like repeated login attempts from a single user account, bypassing normal authentication processes, or systematically accessing confidential data.</a:t>
            </a:r>
          </a:p>
        </p:txBody>
      </p:sp>
      <p:sp>
        <p:nvSpPr>
          <p:cNvPr id="4" name="Date Placeholder 3">
            <a:extLst>
              <a:ext uri="{FF2B5EF4-FFF2-40B4-BE49-F238E27FC236}">
                <a16:creationId xmlns:a16="http://schemas.microsoft.com/office/drawing/2014/main" id="{AE829630-DE28-F1B4-C1C1-ED8E4818CE79}"/>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17CC0FA-ED80-485E-2340-E659F045DEF1}"/>
              </a:ext>
            </a:extLst>
          </p:cNvPr>
          <p:cNvSpPr>
            <a:spLocks noGrp="1"/>
          </p:cNvSpPr>
          <p:nvPr>
            <p:ph type="sldNum" sz="quarter" idx="5"/>
          </p:nvPr>
        </p:nvSpPr>
        <p:spPr/>
        <p:txBody>
          <a:bodyPr/>
          <a:lstStyle/>
          <a:p>
            <a:fld id="{352683B9-BE6E-4598-85C0-E9020C903FF0}" type="slidenum">
              <a:rPr lang="en-US" smtClean="0"/>
              <a:pPr/>
              <a:t>12</a:t>
            </a:fld>
            <a:endParaRPr lang="en-US"/>
          </a:p>
        </p:txBody>
      </p:sp>
    </p:spTree>
    <p:extLst>
      <p:ext uri="{BB962C8B-B14F-4D97-AF65-F5344CB8AC3E}">
        <p14:creationId xmlns:p14="http://schemas.microsoft.com/office/powerpoint/2010/main" val="9675654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795B9-1A52-B96E-C1D7-EBDCEBBBFA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FA073D-1D00-E78A-94AD-E50D3C43B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EE4C8F-440A-C370-95BA-5BA57746C64F}"/>
              </a:ext>
            </a:extLst>
          </p:cNvPr>
          <p:cNvSpPr>
            <a:spLocks noGrp="1"/>
          </p:cNvSpPr>
          <p:nvPr>
            <p:ph type="body" idx="1"/>
          </p:nvPr>
        </p:nvSpPr>
        <p:spPr/>
        <p:txBody>
          <a:bodyPr/>
          <a:lstStyle/>
          <a:p>
            <a:r>
              <a:rPr lang="en-US" b="1" dirty="0"/>
              <a:t>Internal Monitoring Tools</a:t>
            </a:r>
            <a:endParaRPr lang="en-US" dirty="0"/>
          </a:p>
          <a:p>
            <a:pPr>
              <a:buFont typeface="Arial" panose="020B0604020202020204" pitchFamily="34" charset="0"/>
              <a:buNone/>
            </a:pPr>
            <a:r>
              <a:rPr lang="en-US" dirty="0"/>
              <a:t>IOCs can be detected through internal systems such as Security Information and Event Management (SIEM) systems, intrusion detection systems (IDS), and antivirus software. These tools monitor network and system activity to identify anomalies that could indicate a compromise.</a:t>
            </a:r>
          </a:p>
          <a:p>
            <a:endParaRPr lang="en-US" b="1" dirty="0"/>
          </a:p>
          <a:p>
            <a:r>
              <a:rPr lang="en-US" b="1" dirty="0"/>
              <a:t>System and Network Logs</a:t>
            </a:r>
            <a:endParaRPr lang="en-US" dirty="0"/>
          </a:p>
          <a:p>
            <a:pPr>
              <a:buFont typeface="Arial" panose="020B0604020202020204" pitchFamily="34" charset="0"/>
              <a:buNone/>
            </a:pPr>
            <a:r>
              <a:rPr lang="en-US" dirty="0"/>
              <a:t>Logs provide a historical record of all system and network activities. Analyzing these logs can reveal suspicious patterns that may not trigger automated alerts but are indicative of compromise.</a:t>
            </a:r>
          </a:p>
          <a:p>
            <a:pPr>
              <a:buFont typeface="Arial" panose="020B0604020202020204" pitchFamily="34" charset="0"/>
              <a:buChar char="•"/>
            </a:pPr>
            <a:endParaRPr lang="en-US" b="1" dirty="0"/>
          </a:p>
          <a:p>
            <a:pPr>
              <a:buFont typeface="Arial" panose="020B0604020202020204" pitchFamily="34" charset="0"/>
              <a:buNone/>
            </a:pPr>
            <a:r>
              <a:rPr lang="en-US" b="1" dirty="0"/>
              <a:t>Visual</a:t>
            </a:r>
            <a:r>
              <a:rPr lang="en-US" dirty="0"/>
              <a:t>: </a:t>
            </a:r>
            <a:r>
              <a:rPr lang="en-US" b="1" dirty="0"/>
              <a:t>Endpoint Detection and Response (EDR) Systems</a:t>
            </a:r>
            <a:endParaRPr lang="en-US" dirty="0"/>
          </a:p>
          <a:p>
            <a:pPr>
              <a:buFont typeface="Arial" panose="020B0604020202020204" pitchFamily="34" charset="0"/>
              <a:buNone/>
            </a:pPr>
            <a:r>
              <a:rPr lang="en-US" dirty="0"/>
              <a:t>EDR systems provide detailed insights into endpoint activities, capturing data that can be analyzed to detect early signs of a breach.</a:t>
            </a:r>
          </a:p>
          <a:p>
            <a:endParaRPr lang="en-US" b="1" dirty="0"/>
          </a:p>
          <a:p>
            <a:r>
              <a:rPr lang="en-US" b="1" dirty="0"/>
              <a:t>Threat Intelligence Feeds</a:t>
            </a:r>
            <a:endParaRPr lang="en-US" dirty="0"/>
          </a:p>
          <a:p>
            <a:pPr>
              <a:buFont typeface="Arial" panose="020B0604020202020204" pitchFamily="34" charset="0"/>
              <a:buNone/>
            </a:pPr>
            <a:r>
              <a:rPr lang="en-US" dirty="0"/>
              <a:t>External threat intelligence sources provide information on new and emerging threats, including details about IOCs associated with specific threat actors, campaigns, or malware families.</a:t>
            </a:r>
          </a:p>
          <a:p>
            <a:pPr>
              <a:buFont typeface="Arial" panose="020B0604020202020204" pitchFamily="34" charset="0"/>
              <a:buNone/>
            </a:pPr>
            <a:endParaRPr lang="en-US" b="1" dirty="0"/>
          </a:p>
          <a:p>
            <a:pPr>
              <a:buFont typeface="Arial" panose="020B0604020202020204" pitchFamily="34" charset="0"/>
              <a:buNone/>
            </a:pPr>
            <a:r>
              <a:rPr lang="en-US" b="1" dirty="0"/>
              <a:t>Employee Reports</a:t>
            </a:r>
            <a:endParaRPr lang="en-US" dirty="0"/>
          </a:p>
          <a:p>
            <a:pPr>
              <a:buFont typeface="Arial" panose="020B0604020202020204" pitchFamily="34" charset="0"/>
              <a:buNone/>
            </a:pPr>
            <a:r>
              <a:rPr lang="en-US" dirty="0"/>
              <a:t>Employees can often detect anomalies in their daily operations, making them a valuable source of information for identifying potential security incidents.</a:t>
            </a:r>
          </a:p>
          <a:p>
            <a:pPr>
              <a:buFont typeface="Arial" panose="020B0604020202020204" pitchFamily="34" charset="0"/>
              <a:buNone/>
            </a:pPr>
            <a:endParaRPr lang="en-US" dirty="0"/>
          </a:p>
          <a:p>
            <a:pPr>
              <a:buFont typeface="Arial" panose="020B0604020202020204" pitchFamily="34" charset="0"/>
              <a:buNone/>
            </a:pPr>
            <a:r>
              <a:rPr lang="en-US" dirty="0"/>
              <a:t>Image Source: https://618media.com/en/blog/log-file-analysis-search-crawling/</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2B7F7864-2BEC-CDA1-9104-CAFF12F582FA}"/>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4F0A2482-D84F-F6D9-38F8-5792BC0D55A0}"/>
              </a:ext>
            </a:extLst>
          </p:cNvPr>
          <p:cNvSpPr>
            <a:spLocks noGrp="1"/>
          </p:cNvSpPr>
          <p:nvPr>
            <p:ph type="sldNum" sz="quarter" idx="5"/>
          </p:nvPr>
        </p:nvSpPr>
        <p:spPr/>
        <p:txBody>
          <a:bodyPr/>
          <a:lstStyle/>
          <a:p>
            <a:fld id="{352683B9-BE6E-4598-85C0-E9020C903FF0}" type="slidenum">
              <a:rPr lang="en-US" smtClean="0"/>
              <a:pPr/>
              <a:t>13</a:t>
            </a:fld>
            <a:endParaRPr lang="en-US"/>
          </a:p>
        </p:txBody>
      </p:sp>
    </p:spTree>
    <p:extLst>
      <p:ext uri="{BB962C8B-B14F-4D97-AF65-F5344CB8AC3E}">
        <p14:creationId xmlns:p14="http://schemas.microsoft.com/office/powerpoint/2010/main" val="1864924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7D969-8E04-C17E-BE62-40AF1825A3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C1681C-976C-C960-68C7-E26DCD9DAA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0A475-F86D-D2D1-020C-47C94FA1ABF8}"/>
              </a:ext>
            </a:extLst>
          </p:cNvPr>
          <p:cNvSpPr>
            <a:spLocks noGrp="1"/>
          </p:cNvSpPr>
          <p:nvPr>
            <p:ph type="body" idx="1"/>
          </p:nvPr>
        </p:nvSpPr>
        <p:spPr/>
        <p:txBody>
          <a:bodyPr/>
          <a:lstStyle/>
          <a:p>
            <a:r>
              <a:rPr lang="en-US" b="1" dirty="0"/>
              <a:t>Security Information and Event Management (SIEM) Systems</a:t>
            </a:r>
            <a:endParaRPr lang="en-US" dirty="0"/>
          </a:p>
          <a:p>
            <a:pPr>
              <a:buFont typeface="Arial" panose="020B0604020202020204" pitchFamily="34" charset="0"/>
              <a:buNone/>
            </a:pPr>
            <a:r>
              <a:rPr lang="en-US" dirty="0"/>
              <a:t>SIEM systems collect and aggregate log data from various sources within the ICS network, analyze this data in real time, and use correlation rules to identify potential security incidents.</a:t>
            </a:r>
          </a:p>
          <a:p>
            <a:endParaRPr lang="en-US" b="1" dirty="0"/>
          </a:p>
          <a:p>
            <a:r>
              <a:rPr lang="en-US" b="1" dirty="0"/>
              <a:t>Intrusion Detection Systems (IDS)</a:t>
            </a:r>
            <a:endParaRPr lang="en-US" dirty="0"/>
          </a:p>
          <a:p>
            <a:pPr>
              <a:buFont typeface="Arial" panose="020B0604020202020204" pitchFamily="34" charset="0"/>
              <a:buNone/>
            </a:pPr>
            <a:r>
              <a:rPr lang="en-US" dirty="0"/>
              <a:t>IDS are deployed to monitor network traffic for suspicious activity and known threats, generating alerts when potential security breaches are detected.</a:t>
            </a:r>
          </a:p>
          <a:p>
            <a:endParaRPr lang="en-US" b="1" dirty="0"/>
          </a:p>
          <a:p>
            <a:r>
              <a:rPr lang="en-US" b="1" dirty="0"/>
              <a:t>Antivirus and Antimalware Software</a:t>
            </a:r>
            <a:endParaRPr lang="en-US" dirty="0"/>
          </a:p>
          <a:p>
            <a:pPr>
              <a:buFont typeface="Arial" panose="020B0604020202020204" pitchFamily="34" charset="0"/>
              <a:buNone/>
            </a:pPr>
            <a:r>
              <a:rPr lang="en-US" dirty="0"/>
              <a:t>These tools are crucial for scanning systems and networks for known malicious signatures, helping to identify compromised nodes within the ICS environment.</a:t>
            </a:r>
          </a:p>
          <a:p>
            <a:pPr>
              <a:buFont typeface="Arial" panose="020B0604020202020204" pitchFamily="34" charset="0"/>
              <a:buNone/>
            </a:pPr>
            <a:endParaRPr lang="en-US" dirty="0"/>
          </a:p>
          <a:p>
            <a:r>
              <a:rPr lang="en-US" b="1" dirty="0"/>
              <a:t>Network Traffic Analysis Tools</a:t>
            </a:r>
            <a:endParaRPr lang="en-US" dirty="0"/>
          </a:p>
          <a:p>
            <a:pPr>
              <a:buFont typeface="Arial" panose="020B0604020202020204" pitchFamily="34" charset="0"/>
              <a:buNone/>
            </a:pPr>
            <a:r>
              <a:rPr lang="en-US" dirty="0"/>
              <a:t>These tools analyze network data packets to detect unusual patterns that may indicate the presence of malicious actors or malware.</a:t>
            </a:r>
          </a:p>
          <a:p>
            <a:endParaRPr lang="en-US" b="1" dirty="0"/>
          </a:p>
          <a:p>
            <a:r>
              <a:rPr lang="en-US" b="1" dirty="0"/>
              <a:t>Endpoint Detection and Response (EDR)</a:t>
            </a:r>
            <a:endParaRPr lang="en-US" dirty="0"/>
          </a:p>
          <a:p>
            <a:pPr>
              <a:buFont typeface="Arial" panose="020B0604020202020204" pitchFamily="34" charset="0"/>
              <a:buNone/>
            </a:pPr>
            <a:r>
              <a:rPr lang="en-US" dirty="0"/>
              <a:t>EDR tools monitor endpoint and server behaviors, logging detailed system activities and potentially malicious actions.</a:t>
            </a:r>
          </a:p>
          <a:p>
            <a:endParaRPr lang="en-US" b="1" dirty="0"/>
          </a:p>
          <a:p>
            <a:r>
              <a:rPr lang="en-US" b="1" dirty="0"/>
              <a:t>Forensic Analysis Tools</a:t>
            </a:r>
            <a:endParaRPr lang="en-US" dirty="0"/>
          </a:p>
          <a:p>
            <a:pPr>
              <a:buFont typeface="Arial" panose="020B0604020202020204" pitchFamily="34" charset="0"/>
              <a:buNone/>
            </a:pPr>
            <a:r>
              <a:rPr lang="en-US" dirty="0"/>
              <a:t>These tools are used after a potential security incident has been identified to perform deep dives into the digital footprints left by attackers.</a:t>
            </a:r>
          </a:p>
          <a:p>
            <a:pPr>
              <a:buFont typeface="Arial" panose="020B0604020202020204" pitchFamily="34" charset="0"/>
              <a:buNone/>
            </a:pPr>
            <a:endParaRPr lang="en-US" dirty="0"/>
          </a:p>
          <a:p>
            <a:pPr>
              <a:buFont typeface="Arial" panose="020B0604020202020204" pitchFamily="34" charset="0"/>
              <a:buNone/>
            </a:pPr>
            <a:r>
              <a:rPr lang="en-US" dirty="0"/>
              <a:t>Image Source: https://medium.com/@pr0f_41bu5/tryhackme-introduction-to-siem-writeup-df505bd2d1a0</a:t>
            </a:r>
          </a:p>
        </p:txBody>
      </p:sp>
      <p:sp>
        <p:nvSpPr>
          <p:cNvPr id="4" name="Date Placeholder 3">
            <a:extLst>
              <a:ext uri="{FF2B5EF4-FFF2-40B4-BE49-F238E27FC236}">
                <a16:creationId xmlns:a16="http://schemas.microsoft.com/office/drawing/2014/main" id="{C21F635D-5587-1435-024E-42D1AB5FF145}"/>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04650B8-6C1A-F1D6-3C91-02FDEA4591BA}"/>
              </a:ext>
            </a:extLst>
          </p:cNvPr>
          <p:cNvSpPr>
            <a:spLocks noGrp="1"/>
          </p:cNvSpPr>
          <p:nvPr>
            <p:ph type="sldNum" sz="quarter" idx="5"/>
          </p:nvPr>
        </p:nvSpPr>
        <p:spPr/>
        <p:txBody>
          <a:bodyPr/>
          <a:lstStyle/>
          <a:p>
            <a:fld id="{352683B9-BE6E-4598-85C0-E9020C903FF0}" type="slidenum">
              <a:rPr lang="en-US" smtClean="0"/>
              <a:pPr/>
              <a:t>14</a:t>
            </a:fld>
            <a:endParaRPr lang="en-US"/>
          </a:p>
        </p:txBody>
      </p:sp>
    </p:spTree>
    <p:extLst>
      <p:ext uri="{BB962C8B-B14F-4D97-AF65-F5344CB8AC3E}">
        <p14:creationId xmlns:p14="http://schemas.microsoft.com/office/powerpoint/2010/main" val="4174510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3F754-B5A5-CB75-6B2A-5A19E88F30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205C9-8D99-91CC-3BD5-3824B0D6FC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18CAE-D295-79A5-78FD-947FB3BC4EA0}"/>
              </a:ext>
            </a:extLst>
          </p:cNvPr>
          <p:cNvSpPr>
            <a:spLocks noGrp="1"/>
          </p:cNvSpPr>
          <p:nvPr>
            <p:ph type="body" idx="1"/>
          </p:nvPr>
        </p:nvSpPr>
        <p:spPr/>
        <p:txBody>
          <a:bodyPr/>
          <a:lstStyle/>
          <a:p>
            <a:r>
              <a:rPr lang="en-US" b="1" dirty="0"/>
              <a:t>High Volume of Data</a:t>
            </a:r>
            <a:endParaRPr lang="en-US" dirty="0"/>
          </a:p>
          <a:p>
            <a:pPr>
              <a:buFont typeface="Arial" panose="020B0604020202020204" pitchFamily="34" charset="0"/>
              <a:buNone/>
            </a:pPr>
            <a:r>
              <a:rPr lang="en-US" dirty="0"/>
              <a:t>The sheer amount of data generated by ICS networks can make it difficult to identify meaningful security events without being overwhelmed by noise.</a:t>
            </a:r>
          </a:p>
          <a:p>
            <a:endParaRPr lang="en-US" b="1" dirty="0"/>
          </a:p>
          <a:p>
            <a:r>
              <a:rPr lang="en-US" b="1" dirty="0"/>
              <a:t>Complexity of ICS Environments</a:t>
            </a:r>
            <a:endParaRPr lang="en-US" dirty="0"/>
          </a:p>
          <a:p>
            <a:pPr>
              <a:buFont typeface="Arial" panose="020B0604020202020204" pitchFamily="34" charset="0"/>
              <a:buNone/>
            </a:pPr>
            <a:r>
              <a:rPr lang="en-US" dirty="0"/>
              <a:t>The heterogeneous nature of ICS, which often includes a mix of old and new technology, adds complexity to monitoring and managing security.</a:t>
            </a:r>
          </a:p>
          <a:p>
            <a:pPr>
              <a:buFont typeface="Arial" panose="020B0604020202020204" pitchFamily="34" charset="0"/>
              <a:buNone/>
            </a:pPr>
            <a:endParaRPr lang="en-US" dirty="0"/>
          </a:p>
          <a:p>
            <a:r>
              <a:rPr lang="en-US" b="1" dirty="0"/>
              <a:t>Integration of IT and OT</a:t>
            </a:r>
            <a:endParaRPr lang="en-US" dirty="0"/>
          </a:p>
          <a:p>
            <a:pPr>
              <a:buFont typeface="Arial" panose="020B0604020202020204" pitchFamily="34" charset="0"/>
              <a:buNone/>
            </a:pPr>
            <a:r>
              <a:rPr lang="en-US" dirty="0"/>
              <a:t>The convergence of information technology (IT) and operational technology (OT) creates unique security challenges, as IT-based security solutions may not be fully compatible with OT systems.</a:t>
            </a:r>
          </a:p>
          <a:p>
            <a:endParaRPr lang="en-US" b="1" dirty="0"/>
          </a:p>
          <a:p>
            <a:r>
              <a:rPr lang="en-US" b="1" dirty="0"/>
              <a:t>False Positives and Alert Fatigue</a:t>
            </a:r>
            <a:endParaRPr lang="en-US" dirty="0"/>
          </a:p>
          <a:p>
            <a:pPr>
              <a:buFont typeface="Arial" panose="020B0604020202020204" pitchFamily="34" charset="0"/>
              <a:buNone/>
            </a:pPr>
            <a:r>
              <a:rPr lang="en-US" dirty="0"/>
              <a:t>High rates of false positives can lead to alert fatigue, where critical alerts may be overlooked or dismissed as routine.</a:t>
            </a:r>
          </a:p>
          <a:p>
            <a:endParaRPr lang="en-US" b="1" dirty="0"/>
          </a:p>
          <a:p>
            <a:r>
              <a:rPr lang="en-US" b="1" dirty="0"/>
              <a:t>Evolving Threat Landscape</a:t>
            </a:r>
            <a:endParaRPr lang="en-US" dirty="0"/>
          </a:p>
          <a:p>
            <a:pPr>
              <a:buFont typeface="Arial" panose="020B0604020202020204" pitchFamily="34" charset="0"/>
              <a:buNone/>
            </a:pPr>
            <a:r>
              <a:rPr lang="en-US" dirty="0"/>
              <a:t>Cyber threats are continually evolving, making it challenging to keep threat detection capabilities up to date and effective against the latest attack vectors.</a:t>
            </a:r>
          </a:p>
          <a:p>
            <a:endParaRPr lang="en-US" b="1" dirty="0"/>
          </a:p>
          <a:p>
            <a:r>
              <a:rPr lang="en-US" b="1" dirty="0"/>
              <a:t>Skill and Resource Constraints</a:t>
            </a:r>
            <a:endParaRPr lang="en-US" dirty="0"/>
          </a:p>
          <a:p>
            <a:pPr>
              <a:buFont typeface="Arial" panose="020B0604020202020204" pitchFamily="34" charset="0"/>
              <a:buNone/>
            </a:pPr>
            <a:r>
              <a:rPr lang="en-US" dirty="0"/>
              <a:t>Limited availability of skilled cybersecurity professionals familiar with ICS, coupled with budget constraints, can hinder the effectiveness of IOC detection programs.</a:t>
            </a:r>
          </a:p>
          <a:p>
            <a:pPr>
              <a:buFont typeface="Arial" panose="020B0604020202020204" pitchFamily="34" charset="0"/>
              <a:buNone/>
            </a:pPr>
            <a:endParaRPr lang="en-US" dirty="0"/>
          </a:p>
          <a:p>
            <a:pPr>
              <a:buFont typeface="Arial" panose="020B0604020202020204" pitchFamily="34" charset="0"/>
              <a:buNone/>
            </a:pPr>
            <a:r>
              <a:rPr lang="en-US" dirty="0"/>
              <a:t>Image Source: https://appinventiv.com/blog/it-ot-convergence/</a:t>
            </a:r>
          </a:p>
        </p:txBody>
      </p:sp>
      <p:sp>
        <p:nvSpPr>
          <p:cNvPr id="4" name="Date Placeholder 3">
            <a:extLst>
              <a:ext uri="{FF2B5EF4-FFF2-40B4-BE49-F238E27FC236}">
                <a16:creationId xmlns:a16="http://schemas.microsoft.com/office/drawing/2014/main" id="{9AD69152-8BD4-D4BE-369D-C9A58A0ADEDC}"/>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7825BC94-43E3-0C8C-CD31-8D61AFDFF456}"/>
              </a:ext>
            </a:extLst>
          </p:cNvPr>
          <p:cNvSpPr>
            <a:spLocks noGrp="1"/>
          </p:cNvSpPr>
          <p:nvPr>
            <p:ph type="sldNum" sz="quarter" idx="5"/>
          </p:nvPr>
        </p:nvSpPr>
        <p:spPr/>
        <p:txBody>
          <a:bodyPr/>
          <a:lstStyle/>
          <a:p>
            <a:fld id="{352683B9-BE6E-4598-85C0-E9020C903FF0}" type="slidenum">
              <a:rPr lang="en-US" smtClean="0"/>
              <a:pPr/>
              <a:t>15</a:t>
            </a:fld>
            <a:endParaRPr lang="en-US"/>
          </a:p>
        </p:txBody>
      </p:sp>
    </p:spTree>
    <p:extLst>
      <p:ext uri="{BB962C8B-B14F-4D97-AF65-F5344CB8AC3E}">
        <p14:creationId xmlns:p14="http://schemas.microsoft.com/office/powerpoint/2010/main" val="3890848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0E424-2967-70EF-B45A-DB361F157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E1549-2779-79AB-CA65-24E05865A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A1B6D3-7A52-81E9-B79D-0D4FC9A2B80B}"/>
              </a:ext>
            </a:extLst>
          </p:cNvPr>
          <p:cNvSpPr>
            <a:spLocks noGrp="1"/>
          </p:cNvSpPr>
          <p:nvPr>
            <p:ph type="body" idx="1"/>
          </p:nvPr>
        </p:nvSpPr>
        <p:spPr/>
        <p:txBody>
          <a:bodyPr/>
          <a:lstStyle/>
          <a:p>
            <a:r>
              <a:rPr lang="en-US" b="1" dirty="0"/>
              <a:t>Regular Updates and Patch Management</a:t>
            </a:r>
            <a:endParaRPr lang="en-US" dirty="0"/>
          </a:p>
          <a:p>
            <a:pPr>
              <a:buFont typeface="Arial" panose="020B0604020202020204" pitchFamily="34" charset="0"/>
              <a:buNone/>
            </a:pPr>
            <a:r>
              <a:rPr lang="en-US" dirty="0"/>
              <a:t>Keeping all software and hardware up-to-date with the latest security patches is crucial to prevent exploitation of known vulnerabilities.</a:t>
            </a:r>
          </a:p>
          <a:p>
            <a:pPr>
              <a:buFont typeface="Arial" panose="020B0604020202020204" pitchFamily="34" charset="0"/>
              <a:buNone/>
            </a:pPr>
            <a:endParaRPr lang="en-US" dirty="0"/>
          </a:p>
          <a:p>
            <a:r>
              <a:rPr lang="en-US" b="1" dirty="0"/>
              <a:t>Comprehensive Monitoring</a:t>
            </a:r>
            <a:endParaRPr lang="en-US" dirty="0"/>
          </a:p>
          <a:p>
            <a:pPr>
              <a:buFont typeface="Arial" panose="020B0604020202020204" pitchFamily="34" charset="0"/>
              <a:buNone/>
            </a:pPr>
            <a:r>
              <a:rPr lang="en-US" dirty="0"/>
              <a:t>Implement a holistic monitoring strategy that includes all layers of the ICS environment, from physical access points to network traffic and endpoint systems.</a:t>
            </a:r>
          </a:p>
          <a:p>
            <a:pPr>
              <a:buFont typeface="Arial" panose="020B0604020202020204" pitchFamily="34" charset="0"/>
              <a:buNone/>
            </a:pPr>
            <a:endParaRPr lang="en-US" dirty="0"/>
          </a:p>
          <a:p>
            <a:r>
              <a:rPr lang="en-US" b="1" dirty="0"/>
              <a:t>Enhanced Data Analytics</a:t>
            </a:r>
            <a:endParaRPr lang="en-US" dirty="0"/>
          </a:p>
          <a:p>
            <a:pPr>
              <a:buFont typeface="Arial" panose="020B0604020202020204" pitchFamily="34" charset="0"/>
              <a:buNone/>
            </a:pPr>
            <a:r>
              <a:rPr lang="en-US" dirty="0"/>
              <a:t>Use advanced data analytics tools to sift through large volumes of data and identify patterns that may indicate a compromise.</a:t>
            </a:r>
          </a:p>
          <a:p>
            <a:pPr>
              <a:buFont typeface="Arial" panose="020B0604020202020204" pitchFamily="34" charset="0"/>
              <a:buNone/>
            </a:pPr>
            <a:endParaRPr lang="en-US" dirty="0"/>
          </a:p>
          <a:p>
            <a:r>
              <a:rPr lang="en-US" b="1" dirty="0"/>
              <a:t>Cross-Departmental Collaboration</a:t>
            </a:r>
            <a:endParaRPr lang="en-US" dirty="0"/>
          </a:p>
          <a:p>
            <a:pPr>
              <a:buFont typeface="Arial" panose="020B0604020202020204" pitchFamily="34" charset="0"/>
              <a:buNone/>
            </a:pPr>
            <a:r>
              <a:rPr lang="en-US" dirty="0"/>
              <a:t>Foster collaboration between IT and OT departments to ensure that security measures address the nuances of both technology areas effectively.</a:t>
            </a:r>
          </a:p>
          <a:p>
            <a:pPr>
              <a:buFont typeface="Arial" panose="020B0604020202020204" pitchFamily="34" charset="0"/>
              <a:buNone/>
            </a:pPr>
            <a:endParaRPr lang="en-US" dirty="0"/>
          </a:p>
          <a:p>
            <a:r>
              <a:rPr lang="en-US" b="1" dirty="0"/>
              <a:t>Regular Training and Awareness Programs</a:t>
            </a:r>
            <a:endParaRPr lang="en-US" dirty="0"/>
          </a:p>
          <a:p>
            <a:pPr>
              <a:buFont typeface="Arial" panose="020B0604020202020204" pitchFamily="34" charset="0"/>
              <a:buNone/>
            </a:pPr>
            <a:r>
              <a:rPr lang="en-US" dirty="0"/>
              <a:t>Regular training for all employees, focusing on security best practices and awareness of the latest cyber threats, to empower them to recognize signs of potential breaches.</a:t>
            </a:r>
          </a:p>
          <a:p>
            <a:pPr>
              <a:buFont typeface="Arial" panose="020B0604020202020204" pitchFamily="34" charset="0"/>
              <a:buNone/>
            </a:pPr>
            <a:endParaRPr lang="en-US" dirty="0"/>
          </a:p>
          <a:p>
            <a:r>
              <a:rPr lang="en-US" b="1" dirty="0"/>
              <a:t>Leverage Threat Intelligence</a:t>
            </a:r>
            <a:endParaRPr lang="en-US" dirty="0"/>
          </a:p>
          <a:p>
            <a:pPr>
              <a:buFont typeface="Arial" panose="020B0604020202020204" pitchFamily="34" charset="0"/>
              <a:buNone/>
            </a:pPr>
            <a:r>
              <a:rPr lang="en-US" dirty="0"/>
              <a:t>Utilize threat intelligence services to stay informed about the latest threat vectors and associated IOCs which can be integrated into the security monitoring tools.</a:t>
            </a:r>
          </a:p>
          <a:p>
            <a:pPr>
              <a:buFont typeface="Arial" panose="020B0604020202020204" pitchFamily="34" charset="0"/>
              <a:buNone/>
            </a:pPr>
            <a:endParaRPr lang="en-US" dirty="0"/>
          </a:p>
          <a:p>
            <a:r>
              <a:rPr lang="en-US" b="1" dirty="0"/>
              <a:t>Simulations and Drills</a:t>
            </a:r>
            <a:endParaRPr lang="en-US" dirty="0"/>
          </a:p>
          <a:p>
            <a:pPr>
              <a:buFont typeface="Arial" panose="020B0604020202020204" pitchFamily="34" charset="0"/>
              <a:buNone/>
            </a:pPr>
            <a:r>
              <a:rPr lang="en-US" dirty="0"/>
              <a:t>Conduct regular security drills and simulations to test the effectiveness of existing security setups and to identify gaps in the response strategy.</a:t>
            </a:r>
          </a:p>
          <a:p>
            <a:pPr>
              <a:buFont typeface="Arial" panose="020B0604020202020204" pitchFamily="34" charset="0"/>
              <a:buNone/>
            </a:pPr>
            <a:endParaRPr lang="en-US" dirty="0"/>
          </a:p>
          <a:p>
            <a:pPr>
              <a:buFont typeface="Arial" panose="020B0604020202020204" pitchFamily="34" charset="0"/>
              <a:buNone/>
            </a:pPr>
            <a:r>
              <a:rPr lang="en-US" dirty="0"/>
              <a:t>Image Source: https://saturnpartners.com/2024/04/building-a-robust-cybersecurity-awareness-program-to-empower-your-workforce/</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6E976993-367D-EB85-4A04-EFEE746DAB76}"/>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7A3E4A9-DB78-1820-FF81-ADE6EBFB915C}"/>
              </a:ext>
            </a:extLst>
          </p:cNvPr>
          <p:cNvSpPr>
            <a:spLocks noGrp="1"/>
          </p:cNvSpPr>
          <p:nvPr>
            <p:ph type="sldNum" sz="quarter" idx="5"/>
          </p:nvPr>
        </p:nvSpPr>
        <p:spPr/>
        <p:txBody>
          <a:bodyPr/>
          <a:lstStyle/>
          <a:p>
            <a:fld id="{352683B9-BE6E-4598-85C0-E9020C903FF0}" type="slidenum">
              <a:rPr lang="en-US" smtClean="0"/>
              <a:pPr/>
              <a:t>16</a:t>
            </a:fld>
            <a:endParaRPr lang="en-US"/>
          </a:p>
        </p:txBody>
      </p:sp>
    </p:spTree>
    <p:extLst>
      <p:ext uri="{BB962C8B-B14F-4D97-AF65-F5344CB8AC3E}">
        <p14:creationId xmlns:p14="http://schemas.microsoft.com/office/powerpoint/2010/main" val="424822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F2E46-75F2-61FB-D7D9-E3830DC04C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0F6A0-C0FB-659A-47C4-5CC832B5D8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55B9F8-E2F1-BAC0-6E83-92A97377A4BF}"/>
              </a:ext>
            </a:extLst>
          </p:cNvPr>
          <p:cNvSpPr>
            <a:spLocks noGrp="1"/>
          </p:cNvSpPr>
          <p:nvPr>
            <p:ph type="body" idx="1"/>
          </p:nvPr>
        </p:nvSpPr>
        <p:spPr/>
        <p:txBody>
          <a:bodyPr/>
          <a:lstStyle/>
          <a:p>
            <a:r>
              <a:rPr lang="en-US" b="1" u="sng" dirty="0"/>
              <a:t>COMMON THREAT ACTORS</a:t>
            </a:r>
          </a:p>
          <a:p>
            <a:r>
              <a:rPr lang="en-US" b="1" dirty="0"/>
              <a:t>Nation-State Actors</a:t>
            </a:r>
            <a:r>
              <a:rPr lang="en-US" dirty="0"/>
              <a:t>: Interested in sabotage or espionage, often targeting critical infrastructure for political or military advantages.</a:t>
            </a:r>
          </a:p>
          <a:p>
            <a:endParaRPr lang="en-US" b="1" dirty="0"/>
          </a:p>
          <a:p>
            <a:r>
              <a:rPr lang="en-US" b="1" dirty="0"/>
              <a:t>Criminal Groups</a:t>
            </a:r>
            <a:r>
              <a:rPr lang="en-US" dirty="0"/>
              <a:t>: Primarily motivated by financial gain, may engage in ransomware attacks or data theft.</a:t>
            </a:r>
          </a:p>
          <a:p>
            <a:endParaRPr lang="en-US" b="1" dirty="0"/>
          </a:p>
          <a:p>
            <a:r>
              <a:rPr lang="en-US" b="1" dirty="0"/>
              <a:t>Insiders</a:t>
            </a:r>
            <a:r>
              <a:rPr lang="en-US" dirty="0"/>
              <a:t>: Employees or contractors who might intentionally or unintentionally compromise systems.</a:t>
            </a:r>
          </a:p>
          <a:p>
            <a:endParaRPr lang="en-US" dirty="0"/>
          </a:p>
          <a:p>
            <a:r>
              <a:rPr lang="en-US" b="1" dirty="0"/>
              <a:t>Hacktivists: </a:t>
            </a:r>
            <a:r>
              <a:rPr lang="en-US" dirty="0"/>
              <a:t>Motivated to further social or political ends.</a:t>
            </a:r>
          </a:p>
          <a:p>
            <a:endParaRPr lang="en-US" dirty="0"/>
          </a:p>
          <a:p>
            <a:pPr>
              <a:buFont typeface="Arial" panose="020B0604020202020204" pitchFamily="34" charset="0"/>
              <a:buNone/>
            </a:pPr>
            <a:r>
              <a:rPr lang="en-US" b="1" u="sng" dirty="0"/>
              <a:t>PREVALENT ATTACK TYPES IN ICS</a:t>
            </a:r>
          </a:p>
          <a:p>
            <a:r>
              <a:rPr lang="en-US" b="1" dirty="0"/>
              <a:t>Ransomware</a:t>
            </a:r>
            <a:r>
              <a:rPr lang="en-US" dirty="0"/>
              <a:t>: Disrupts operations by encrypting critical data and demanding ransom</a:t>
            </a:r>
          </a:p>
          <a:p>
            <a:r>
              <a:rPr lang="en-US" dirty="0"/>
              <a:t>.</a:t>
            </a:r>
          </a:p>
          <a:p>
            <a:r>
              <a:rPr lang="en-US" b="1" dirty="0"/>
              <a:t>Advanced Persistent Threats (APTs)</a:t>
            </a:r>
            <a:r>
              <a:rPr lang="en-US" dirty="0"/>
              <a:t>: Long-term targeted attacks aiming to steal information or disrupt operations.</a:t>
            </a:r>
          </a:p>
          <a:p>
            <a:endParaRPr lang="en-US" b="1" dirty="0"/>
          </a:p>
          <a:p>
            <a:r>
              <a:rPr lang="en-US" b="1" dirty="0"/>
              <a:t>Insider Threats</a:t>
            </a:r>
            <a:r>
              <a:rPr lang="en-US" dirty="0"/>
              <a:t>: Actions by individuals within the organization that lead to breaches or system manipulations.</a:t>
            </a:r>
          </a:p>
          <a:p>
            <a:endParaRPr lang="en-US" dirty="0"/>
          </a:p>
          <a:p>
            <a:pPr>
              <a:buFont typeface="Arial" panose="020B0604020202020204" pitchFamily="34" charset="0"/>
              <a:buNone/>
            </a:pPr>
            <a:r>
              <a:rPr lang="en-US" dirty="0"/>
              <a:t>Image Source: https://www.itispivotal.com/post/common-attack-vectors</a:t>
            </a:r>
          </a:p>
          <a:p>
            <a:pPr>
              <a:buFont typeface="Arial" panose="020B0604020202020204" pitchFamily="34" charset="0"/>
              <a:buNone/>
            </a:pPr>
            <a:endParaRPr lang="en-US" dirty="0"/>
          </a:p>
          <a:p>
            <a:pPr>
              <a:buFont typeface="Arial" panose="020B0604020202020204" pitchFamily="34" charset="0"/>
              <a:buNone/>
            </a:pPr>
            <a:r>
              <a:rPr lang="en-US" dirty="0"/>
              <a:t>Image Source: https://www.linkedin.com/pulse/threat-actors-who-why-should-we-care-joe-clarke-cism-/</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A9D9CBF9-E0F9-B6F2-F18C-94D618F50D98}"/>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280C7518-BA29-3F80-F7B2-132D42B797F0}"/>
              </a:ext>
            </a:extLst>
          </p:cNvPr>
          <p:cNvSpPr>
            <a:spLocks noGrp="1"/>
          </p:cNvSpPr>
          <p:nvPr>
            <p:ph type="sldNum" sz="quarter" idx="5"/>
          </p:nvPr>
        </p:nvSpPr>
        <p:spPr/>
        <p:txBody>
          <a:bodyPr/>
          <a:lstStyle/>
          <a:p>
            <a:fld id="{352683B9-BE6E-4598-85C0-E9020C903FF0}" type="slidenum">
              <a:rPr lang="en-US" smtClean="0"/>
              <a:pPr/>
              <a:t>18</a:t>
            </a:fld>
            <a:endParaRPr lang="en-US"/>
          </a:p>
        </p:txBody>
      </p:sp>
    </p:spTree>
    <p:extLst>
      <p:ext uri="{BB962C8B-B14F-4D97-AF65-F5344CB8AC3E}">
        <p14:creationId xmlns:p14="http://schemas.microsoft.com/office/powerpoint/2010/main" val="2195972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0D94E-E039-12A6-DF00-2DFE6D9187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02C49-4849-49EA-11BF-B48AA880F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351E19-9C51-D7B6-E4F1-DBC25D0C39FE}"/>
              </a:ext>
            </a:extLst>
          </p:cNvPr>
          <p:cNvSpPr>
            <a:spLocks noGrp="1"/>
          </p:cNvSpPr>
          <p:nvPr>
            <p:ph type="body" idx="1"/>
          </p:nvPr>
        </p:nvSpPr>
        <p:spPr/>
        <p:txBody>
          <a:bodyPr/>
          <a:lstStyle/>
          <a:p>
            <a:r>
              <a:rPr lang="en-US" b="1" u="sng" dirty="0"/>
              <a:t>CRITERIA FOR DETERMINING KEY ASSETS</a:t>
            </a:r>
          </a:p>
          <a:p>
            <a:r>
              <a:rPr lang="en-US" b="1" dirty="0"/>
              <a:t>Impact on Safety</a:t>
            </a:r>
            <a:r>
              <a:rPr lang="en-US" dirty="0"/>
              <a:t>: Assets whose compromise could pose risks to human life or health.</a:t>
            </a:r>
          </a:p>
          <a:p>
            <a:endParaRPr lang="en-US" b="1" dirty="0"/>
          </a:p>
          <a:p>
            <a:r>
              <a:rPr lang="en-US" b="1" dirty="0"/>
              <a:t>Operational Necessity</a:t>
            </a:r>
            <a:r>
              <a:rPr lang="en-US" dirty="0"/>
              <a:t>: Systems essential for day-to-day operations.</a:t>
            </a:r>
          </a:p>
          <a:p>
            <a:endParaRPr lang="en-US" b="1" dirty="0"/>
          </a:p>
          <a:p>
            <a:r>
              <a:rPr lang="en-US" b="1" dirty="0"/>
              <a:t>Regulatory Compliance</a:t>
            </a:r>
            <a:r>
              <a:rPr lang="en-US" dirty="0"/>
              <a:t>: Components that are critical for meeting legal and regulatory requirements.</a:t>
            </a:r>
          </a:p>
          <a:p>
            <a:endParaRPr lang="en-US" b="1" dirty="0"/>
          </a:p>
          <a:p>
            <a:r>
              <a:rPr lang="en-US" b="1" dirty="0"/>
              <a:t>Economic Impact</a:t>
            </a:r>
            <a:r>
              <a:rPr lang="en-US" dirty="0"/>
              <a:t>: Assets whose disruption would result in significant financial loss.</a:t>
            </a:r>
          </a:p>
          <a:p>
            <a:pPr>
              <a:buFont typeface="Arial" panose="020B0604020202020204" pitchFamily="34" charset="0"/>
              <a:buNone/>
            </a:pPr>
            <a:endParaRPr lang="en-US" dirty="0"/>
          </a:p>
          <a:p>
            <a:pPr>
              <a:buFont typeface="Arial" panose="020B0604020202020204" pitchFamily="34" charset="0"/>
              <a:buNone/>
            </a:pPr>
            <a:r>
              <a:rPr lang="en-US" b="1" u="sng" dirty="0"/>
              <a:t>TECHNIQUES FOR ASSET IDENTIFICATION</a:t>
            </a:r>
          </a:p>
          <a:p>
            <a:pPr>
              <a:buFont typeface="Arial" panose="020B0604020202020204" pitchFamily="34" charset="0"/>
              <a:buNone/>
            </a:pPr>
            <a:r>
              <a:rPr lang="en-US" b="1" dirty="0"/>
              <a:t>Network Mapping</a:t>
            </a:r>
            <a:r>
              <a:rPr lang="en-US" dirty="0"/>
              <a:t>: Utilize tools and software to create a comprehensive map of all networked assets.</a:t>
            </a:r>
          </a:p>
          <a:p>
            <a:pPr>
              <a:buFont typeface="Arial" panose="020B0604020202020204" pitchFamily="34" charset="0"/>
              <a:buNone/>
            </a:pPr>
            <a:endParaRPr lang="en-US" b="1" dirty="0"/>
          </a:p>
          <a:p>
            <a:pPr>
              <a:buFont typeface="Arial" panose="020B0604020202020204" pitchFamily="34" charset="0"/>
              <a:buNone/>
            </a:pPr>
            <a:r>
              <a:rPr lang="en-US" b="1" dirty="0"/>
              <a:t>Vulnerability Assessments</a:t>
            </a:r>
            <a:r>
              <a:rPr lang="en-US" dirty="0"/>
              <a:t>: Conduct assessments to identify vulnerabilities that could be exploited in a cyber attack.</a:t>
            </a:r>
          </a:p>
          <a:p>
            <a:pPr>
              <a:buFont typeface="Arial" panose="020B0604020202020204" pitchFamily="34" charset="0"/>
              <a:buNone/>
            </a:pPr>
            <a:endParaRPr lang="en-US" b="1" dirty="0"/>
          </a:p>
          <a:p>
            <a:pPr>
              <a:buFont typeface="Arial" panose="020B0604020202020204" pitchFamily="34" charset="0"/>
              <a:buNone/>
            </a:pPr>
            <a:r>
              <a:rPr lang="en-US" b="1" dirty="0"/>
              <a:t>Historical Data Analysis</a:t>
            </a:r>
            <a:r>
              <a:rPr lang="en-US" dirty="0"/>
              <a:t>: Review past incidents and logs to determine which systems have been targeted or could be at risk.</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Image Source: https://cdn2.abiresearch.com/static/ck_image/2023/03/28/image-20230328082230-1.png</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850EBDEB-D8DD-1B9E-7DB4-288F6C7D55DD}"/>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572355F5-1679-5076-AF57-8549469D5958}"/>
              </a:ext>
            </a:extLst>
          </p:cNvPr>
          <p:cNvSpPr>
            <a:spLocks noGrp="1"/>
          </p:cNvSpPr>
          <p:nvPr>
            <p:ph type="sldNum" sz="quarter" idx="5"/>
          </p:nvPr>
        </p:nvSpPr>
        <p:spPr/>
        <p:txBody>
          <a:bodyPr/>
          <a:lstStyle/>
          <a:p>
            <a:fld id="{352683B9-BE6E-4598-85C0-E9020C903FF0}" type="slidenum">
              <a:rPr lang="en-US" smtClean="0"/>
              <a:pPr/>
              <a:t>19</a:t>
            </a:fld>
            <a:endParaRPr lang="en-US"/>
          </a:p>
        </p:txBody>
      </p:sp>
    </p:spTree>
    <p:extLst>
      <p:ext uri="{BB962C8B-B14F-4D97-AF65-F5344CB8AC3E}">
        <p14:creationId xmlns:p14="http://schemas.microsoft.com/office/powerpoint/2010/main" val="2775183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Background</a:t>
            </a:r>
            <a:r>
              <a:rPr lang="en-US" dirty="0"/>
              <a:t>: In February 2021, an unauthorized intruder accessed the computer systems of a water treatment plant in Oldsmar, Florida. The intruder attempted to poison the water supply by increasing the levels of sodium hydroxide (lye) to dangerous levels. Sodium hydroxide is typically used in small amounts to control the acidity of water and remove metals before distribution to the public.</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20</a:t>
            </a:fld>
            <a:endParaRPr lang="en-US"/>
          </a:p>
        </p:txBody>
      </p:sp>
    </p:spTree>
    <p:extLst>
      <p:ext uri="{BB962C8B-B14F-4D97-AF65-F5344CB8AC3E}">
        <p14:creationId xmlns:p14="http://schemas.microsoft.com/office/powerpoint/2010/main" val="182708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1F64-8F10-2AD7-D3DA-36CFA4B0A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D0A7D-4849-9555-97F6-C8BEA9145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26EE2-EA5D-4A10-1B35-CA448F053559}"/>
              </a:ext>
            </a:extLst>
          </p:cNvPr>
          <p:cNvSpPr>
            <a:spLocks noGrp="1"/>
          </p:cNvSpPr>
          <p:nvPr>
            <p:ph type="body" idx="1"/>
          </p:nvPr>
        </p:nvSpPr>
        <p:spPr/>
        <p:txBody>
          <a:bodyPr/>
          <a:lstStyle/>
          <a:p>
            <a:r>
              <a:rPr lang="en-US" b="1" u="sng" dirty="0"/>
              <a:t>KEY EVENTS</a:t>
            </a:r>
          </a:p>
          <a:p>
            <a:pPr marL="171450" indent="-171450">
              <a:buFont typeface="Arial" panose="020B0604020202020204" pitchFamily="34" charset="0"/>
              <a:buChar char="•"/>
            </a:pPr>
            <a:r>
              <a:rPr lang="en-US" dirty="0"/>
              <a:t>The cyber attacker exploited remote access software that was used by the facility to allow authorized personnel to troubleshoot system problems remotely.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intruder accessed the system, taking advantage of insufficient security measures and weak password policies.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attacker attempted to increase the sodium hydroxide dosage from 100 parts per million to 11,100 parts per million.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Fortunately, a plant operator quickly noticed the unusual activity on the system and intervened to reverse the command, averting a potential public health disaster.</a:t>
            </a:r>
          </a:p>
          <a:p>
            <a:pPr>
              <a:buFont typeface="Arial" panose="020B0604020202020204" pitchFamily="34" charset="0"/>
              <a:buNone/>
            </a:pPr>
            <a:endParaRPr lang="en-US" dirty="0"/>
          </a:p>
          <a:p>
            <a:pPr>
              <a:buFont typeface="Arial" panose="020B0604020202020204" pitchFamily="34" charset="0"/>
              <a:buNone/>
            </a:pPr>
            <a:r>
              <a:rPr lang="en-US" dirty="0"/>
              <a:t>Image Source: https://www.industrialcybersecuritypulse.com/wp-content/uploads/2021/02/CFEx_WEB_IMG_WaterPicture.jpg</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3507DEAC-A434-1927-941D-948DF3D30E28}"/>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466E688E-0CE5-C4F0-7BBD-5401EE50CAC2}"/>
              </a:ext>
            </a:extLst>
          </p:cNvPr>
          <p:cNvSpPr>
            <a:spLocks noGrp="1"/>
          </p:cNvSpPr>
          <p:nvPr>
            <p:ph type="sldNum" sz="quarter" idx="5"/>
          </p:nvPr>
        </p:nvSpPr>
        <p:spPr/>
        <p:txBody>
          <a:bodyPr/>
          <a:lstStyle/>
          <a:p>
            <a:fld id="{352683B9-BE6E-4598-85C0-E9020C903FF0}" type="slidenum">
              <a:rPr lang="en-US" smtClean="0"/>
              <a:pPr/>
              <a:t>21</a:t>
            </a:fld>
            <a:endParaRPr lang="en-US"/>
          </a:p>
        </p:txBody>
      </p:sp>
    </p:spTree>
    <p:extLst>
      <p:ext uri="{BB962C8B-B14F-4D97-AF65-F5344CB8AC3E}">
        <p14:creationId xmlns:p14="http://schemas.microsoft.com/office/powerpoint/2010/main" val="163358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2544C-7C0E-22FB-0745-073C2E3EF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23BAF-AE93-E8B6-CFEE-96B0CE515C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7F3F7-EB63-B1AD-306C-7DBB20BA6FDD}"/>
              </a:ext>
            </a:extLst>
          </p:cNvPr>
          <p:cNvSpPr>
            <a:spLocks noGrp="1"/>
          </p:cNvSpPr>
          <p:nvPr>
            <p:ph type="body" idx="1"/>
          </p:nvPr>
        </p:nvSpPr>
        <p:spPr/>
        <p:txBody>
          <a:bodyPr/>
          <a:lstStyle/>
          <a:p>
            <a:r>
              <a:rPr lang="en-US" b="1" u="sng" dirty="0"/>
              <a:t>LESSONS LEARNED</a:t>
            </a:r>
          </a:p>
          <a:p>
            <a:pPr marL="171450" indent="-171450">
              <a:buFont typeface="Arial" panose="020B0604020202020204" pitchFamily="34" charset="0"/>
              <a:buChar char="•"/>
            </a:pPr>
            <a:r>
              <a:rPr lang="en-US" b="1" dirty="0"/>
              <a:t>Critical Asset Identification</a:t>
            </a:r>
            <a:r>
              <a:rPr lang="en-US" dirty="0"/>
              <a:t>: This incident underscored the necessity of recognizing which systems have direct impacts on public safety and prioritizing their security.</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Enhanced Security Measures</a:t>
            </a:r>
            <a:r>
              <a:rPr lang="en-US" dirty="0"/>
              <a:t>: Following the incident, the facility reviewed and improved its cybersecurity measures, including updating software, enhancing password policies, and restricting remote access.</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Regular Monitoring and Training</a:t>
            </a:r>
            <a:r>
              <a:rPr lang="en-US" dirty="0"/>
              <a:t>: Continuous monitoring of system operations and regular training for operators were emphasized to ensure that any unauthorized interventions could be spotted and addressed promptly.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incident highlighted the potential dangers of cyber attacks on public utilities and prompted nationwide reviews and improvements in cybersecurity practices across similar facilities.</a:t>
            </a:r>
          </a:p>
          <a:p>
            <a:pPr marL="0" indent="0">
              <a:buFont typeface="Arial" panose="020B0604020202020204" pitchFamily="34" charset="0"/>
              <a:buNone/>
            </a:pPr>
            <a:endParaRPr lang="en-US" dirty="0"/>
          </a:p>
          <a:p>
            <a:pPr>
              <a:buFont typeface="Arial" panose="020B0604020202020204" pitchFamily="34" charset="0"/>
              <a:buNone/>
            </a:pPr>
            <a:r>
              <a:rPr lang="en-US" dirty="0"/>
              <a:t>Image Source: https://www.linkedin.com/pulse/lessons-learned-from-oldsmar-water-treatment-plant-hack/</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2893BA4C-1F47-00F1-0A88-91A345DD6E18}"/>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8E14029-FD11-D59F-7437-700C4BEECD71}"/>
              </a:ext>
            </a:extLst>
          </p:cNvPr>
          <p:cNvSpPr>
            <a:spLocks noGrp="1"/>
          </p:cNvSpPr>
          <p:nvPr>
            <p:ph type="sldNum" sz="quarter" idx="5"/>
          </p:nvPr>
        </p:nvSpPr>
        <p:spPr/>
        <p:txBody>
          <a:bodyPr/>
          <a:lstStyle/>
          <a:p>
            <a:fld id="{352683B9-BE6E-4598-85C0-E9020C903FF0}" type="slidenum">
              <a:rPr lang="en-US" smtClean="0"/>
              <a:pPr/>
              <a:t>22</a:t>
            </a:fld>
            <a:endParaRPr lang="en-US"/>
          </a:p>
        </p:txBody>
      </p:sp>
    </p:spTree>
    <p:extLst>
      <p:ext uri="{BB962C8B-B14F-4D97-AF65-F5344CB8AC3E}">
        <p14:creationId xmlns:p14="http://schemas.microsoft.com/office/powerpoint/2010/main" val="3956739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596D3-A9BF-BFCD-27EE-5EE847D6E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53D2F1-8C65-630E-E022-8826BE98DC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C273C7-760B-11C8-66FD-96C2E96A0279}"/>
              </a:ext>
            </a:extLst>
          </p:cNvPr>
          <p:cNvSpPr>
            <a:spLocks noGrp="1"/>
          </p:cNvSpPr>
          <p:nvPr>
            <p:ph type="body" idx="1"/>
          </p:nvPr>
        </p:nvSpPr>
        <p:spPr/>
        <p:txBody>
          <a:bodyPr/>
          <a:lstStyle/>
          <a:p>
            <a:pPr marL="0" indent="0">
              <a:buFont typeface="Arial" panose="020B0604020202020204" pitchFamily="34" charset="0"/>
              <a:buNone/>
            </a:pPr>
            <a:r>
              <a:rPr lang="en-US" b="1" dirty="0"/>
              <a:t>Network Traffic Analysis</a:t>
            </a:r>
            <a:r>
              <a:rPr lang="en-US" dirty="0"/>
              <a:t>: Monitor and record typical traffic patterns, bandwidth usage, and communication frequencies.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System Performance Metrics</a:t>
            </a:r>
            <a:r>
              <a:rPr lang="en-US" dirty="0"/>
              <a:t>: Document normal ranges for system performance indicators like CPU usage, memory usage, and I/O operations.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User Behavior Analytics</a:t>
            </a:r>
            <a:r>
              <a:rPr lang="en-US" dirty="0"/>
              <a:t>: Track typical user activities and access patterns to establish what is considered normal behavior.</a:t>
            </a:r>
          </a:p>
          <a:p>
            <a:pPr marL="0" indent="0">
              <a:buFont typeface="Arial" panose="020B0604020202020204" pitchFamily="34" charset="0"/>
              <a:buNone/>
            </a:pPr>
            <a:endParaRPr lang="en-US" dirty="0"/>
          </a:p>
          <a:p>
            <a:pPr>
              <a:buFont typeface="Arial" panose="020B0604020202020204" pitchFamily="34" charset="0"/>
              <a:buNone/>
            </a:pPr>
            <a:r>
              <a:rPr lang="en-US" dirty="0"/>
              <a:t>Image Source: (none)</a:t>
            </a:r>
          </a:p>
        </p:txBody>
      </p:sp>
      <p:sp>
        <p:nvSpPr>
          <p:cNvPr id="4" name="Date Placeholder 3">
            <a:extLst>
              <a:ext uri="{FF2B5EF4-FFF2-40B4-BE49-F238E27FC236}">
                <a16:creationId xmlns:a16="http://schemas.microsoft.com/office/drawing/2014/main" id="{9AADF8E7-4705-68B7-B442-2B24799F2994}"/>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04ADFE9-620D-BAC3-7D39-3CAEE4419125}"/>
              </a:ext>
            </a:extLst>
          </p:cNvPr>
          <p:cNvSpPr>
            <a:spLocks noGrp="1"/>
          </p:cNvSpPr>
          <p:nvPr>
            <p:ph type="sldNum" sz="quarter" idx="5"/>
          </p:nvPr>
        </p:nvSpPr>
        <p:spPr/>
        <p:txBody>
          <a:bodyPr/>
          <a:lstStyle/>
          <a:p>
            <a:fld id="{352683B9-BE6E-4598-85C0-E9020C903FF0}" type="slidenum">
              <a:rPr lang="en-US" smtClean="0"/>
              <a:pPr/>
              <a:t>23</a:t>
            </a:fld>
            <a:endParaRPr lang="en-US"/>
          </a:p>
        </p:txBody>
      </p:sp>
    </p:spTree>
    <p:extLst>
      <p:ext uri="{BB962C8B-B14F-4D97-AF65-F5344CB8AC3E}">
        <p14:creationId xmlns:p14="http://schemas.microsoft.com/office/powerpoint/2010/main" val="1538356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8C580-DA1B-D649-42F9-28A730EF61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E82A48-C63B-1E62-A685-012AEC6119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CAF14-59FB-F6F0-7C2B-35D851B3C9FA}"/>
              </a:ext>
            </a:extLst>
          </p:cNvPr>
          <p:cNvSpPr>
            <a:spLocks noGrp="1"/>
          </p:cNvSpPr>
          <p:nvPr>
            <p:ph type="body" idx="1"/>
          </p:nvPr>
        </p:nvSpPr>
        <p:spPr/>
        <p:txBody>
          <a:bodyPr/>
          <a:lstStyle/>
          <a:p>
            <a:r>
              <a:rPr lang="en-US" b="1" dirty="0">
                <a:latin typeface="Arial"/>
                <a:cs typeface="Arial"/>
              </a:rPr>
              <a:t>*Note: should be a review from 7.1 Intrusion Detection Slides</a:t>
            </a:r>
          </a:p>
          <a:p>
            <a:endParaRPr lang="en-US" b="1" dirty="0">
              <a:latin typeface="Arial"/>
              <a:cs typeface="Arial"/>
            </a:endParaRPr>
          </a:p>
          <a:p>
            <a:pPr marL="0" indent="0">
              <a:buFont typeface="Arial" panose="020B0604020202020204" pitchFamily="34" charset="0"/>
              <a:buNone/>
            </a:pPr>
            <a:r>
              <a:rPr lang="en-US" b="1" dirty="0">
                <a:latin typeface="Arial"/>
                <a:cs typeface="Arial"/>
              </a:rPr>
              <a:t>SIEM</a:t>
            </a:r>
            <a:r>
              <a:rPr lang="en-US" dirty="0">
                <a:latin typeface="Arial"/>
                <a:cs typeface="Arial"/>
              </a:rPr>
              <a:t> systems collect and aggregate logs from various sources within the ICS network, providing real-time analysis and historical data to establish normal operational baselines.</a:t>
            </a:r>
            <a:endParaRPr lang="en-US">
              <a:latin typeface="Arial"/>
              <a:cs typeface="Arial"/>
            </a:endParaRP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Benefits</a:t>
            </a:r>
            <a:r>
              <a:rPr lang="en-US" dirty="0"/>
              <a:t>: Enables comprehensive visibility across the network, facilitating anomaly detection based on deviations from established norms.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Examples</a:t>
            </a:r>
            <a:r>
              <a:rPr lang="en-US" dirty="0"/>
              <a:t>: Splunk, IBM </a:t>
            </a:r>
            <a:r>
              <a:rPr lang="en-US" dirty="0" err="1"/>
              <a:t>QRadar</a:t>
            </a:r>
            <a:r>
              <a:rPr lang="en-US" dirty="0"/>
              <a:t>, and LogRhythm are popular SIEM solutions that are widely used in various industries.</a:t>
            </a:r>
          </a:p>
          <a:p>
            <a:pPr marL="0" indent="0">
              <a:buFont typeface="Arial" panose="020B0604020202020204" pitchFamily="34" charset="0"/>
              <a:buNone/>
            </a:pPr>
            <a:r>
              <a:rPr lang="en-US" dirty="0"/>
              <a:t>-------------------------------</a:t>
            </a:r>
          </a:p>
          <a:p>
            <a:pPr marL="0" indent="0">
              <a:buFont typeface="Arial" panose="020B0604020202020204" pitchFamily="34" charset="0"/>
              <a:buNone/>
            </a:pPr>
            <a:r>
              <a:rPr lang="en-US" b="1" dirty="0"/>
              <a:t>Network Traffic Analysis tools </a:t>
            </a:r>
            <a:r>
              <a:rPr lang="en-US" dirty="0"/>
              <a:t>monitor the flow of data across the network to identify standard patterns and flag anomalies that diverge from the baseline.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Benefits</a:t>
            </a:r>
            <a:r>
              <a:rPr lang="en-US" dirty="0"/>
              <a:t>: Helps in identifying unusual network traffic that could indicate cyber threats, such as data exfiltration or unauthorized external communications.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Examples</a:t>
            </a:r>
            <a:r>
              <a:rPr lang="en-US" dirty="0"/>
              <a:t>: Wireshark for packet analysis, SolarWinds Network Performance Monitor, and </a:t>
            </a:r>
            <a:r>
              <a:rPr lang="en-US" dirty="0" err="1"/>
              <a:t>Plixer</a:t>
            </a:r>
            <a:r>
              <a:rPr lang="en-US" dirty="0"/>
              <a:t> Scrutinizer provide detailed insights into network traffic behavior.</a:t>
            </a:r>
          </a:p>
          <a:p>
            <a:pPr marL="0" indent="0">
              <a:buFont typeface="Arial" panose="020B0604020202020204" pitchFamily="34" charset="0"/>
              <a:buNone/>
            </a:pPr>
            <a:r>
              <a:rPr lang="en-US" dirty="0"/>
              <a:t>--------------------------</a:t>
            </a:r>
          </a:p>
          <a:p>
            <a:pPr marL="0" indent="0">
              <a:buFont typeface="Arial" panose="020B0604020202020204" pitchFamily="34" charset="0"/>
              <a:buNone/>
            </a:pPr>
            <a:r>
              <a:rPr lang="en-US" b="1" dirty="0"/>
              <a:t>EDR tools </a:t>
            </a:r>
            <a:r>
              <a:rPr lang="en-US" dirty="0"/>
              <a:t>continuously monitor and collect data from endpoints, providing detailed insights into file activities, process executions, and network connections.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Benefits</a:t>
            </a:r>
            <a:r>
              <a:rPr lang="en-US" dirty="0"/>
              <a:t>: Essential for identifying suspicious behavior on individual devices that might not be evident through network-level monitoring alone.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Examples</a:t>
            </a:r>
            <a:r>
              <a:rPr lang="en-US" dirty="0"/>
              <a:t>: CrowdStrike Falcon, </a:t>
            </a:r>
            <a:r>
              <a:rPr lang="en-US" dirty="0" err="1"/>
              <a:t>SentinelOne</a:t>
            </a:r>
            <a:r>
              <a:rPr lang="en-US" dirty="0"/>
              <a:t>, and Carbon Black provide robust endpoint monitoring and response capabilities.</a:t>
            </a:r>
          </a:p>
          <a:p>
            <a:pPr marL="0" indent="0">
              <a:buFont typeface="Arial" panose="020B0604020202020204" pitchFamily="34" charset="0"/>
              <a:buNone/>
            </a:pPr>
            <a:endParaRPr lang="en-US" dirty="0"/>
          </a:p>
          <a:p>
            <a:pPr>
              <a:buFont typeface="Arial" panose="020B0604020202020204" pitchFamily="34" charset="0"/>
              <a:buNone/>
            </a:pPr>
            <a:r>
              <a:rPr lang="en-US" dirty="0"/>
              <a:t>Image Source: none</a:t>
            </a:r>
          </a:p>
        </p:txBody>
      </p:sp>
      <p:sp>
        <p:nvSpPr>
          <p:cNvPr id="4" name="Date Placeholder 3">
            <a:extLst>
              <a:ext uri="{FF2B5EF4-FFF2-40B4-BE49-F238E27FC236}">
                <a16:creationId xmlns:a16="http://schemas.microsoft.com/office/drawing/2014/main" id="{580E046F-BAD7-F00F-441D-6FA2C054119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180D2FC8-CF5B-CC05-B9E5-75BB88D8FA0D}"/>
              </a:ext>
            </a:extLst>
          </p:cNvPr>
          <p:cNvSpPr>
            <a:spLocks noGrp="1"/>
          </p:cNvSpPr>
          <p:nvPr>
            <p:ph type="sldNum" sz="quarter" idx="5"/>
          </p:nvPr>
        </p:nvSpPr>
        <p:spPr/>
        <p:txBody>
          <a:bodyPr/>
          <a:lstStyle/>
          <a:p>
            <a:fld id="{352683B9-BE6E-4598-85C0-E9020C903FF0}" type="slidenum">
              <a:rPr lang="en-US" smtClean="0"/>
              <a:pPr/>
              <a:t>24</a:t>
            </a:fld>
            <a:endParaRPr lang="en-US"/>
          </a:p>
        </p:txBody>
      </p:sp>
    </p:spTree>
    <p:extLst>
      <p:ext uri="{BB962C8B-B14F-4D97-AF65-F5344CB8AC3E}">
        <p14:creationId xmlns:p14="http://schemas.microsoft.com/office/powerpoint/2010/main" val="1448110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5C2920-9C5C-9922-7F80-6B79FE19AD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FBC45-0959-4F9B-38CE-646D360153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A00DFE-38D0-D121-7901-1B75D4D55777}"/>
              </a:ext>
            </a:extLst>
          </p:cNvPr>
          <p:cNvSpPr>
            <a:spLocks noGrp="1"/>
          </p:cNvSpPr>
          <p:nvPr>
            <p:ph type="body" idx="1"/>
          </p:nvPr>
        </p:nvSpPr>
        <p:spPr/>
        <p:txBody>
          <a:bodyPr/>
          <a:lstStyle/>
          <a:p>
            <a:pPr marL="0" indent="0">
              <a:buFont typeface="Arial" panose="020B0604020202020204" pitchFamily="34" charset="0"/>
              <a:buNone/>
            </a:pPr>
            <a:r>
              <a:rPr lang="en-US" b="1" dirty="0"/>
              <a:t>Behavior Analytics Platforms </a:t>
            </a:r>
            <a:r>
              <a:rPr lang="en-US" dirty="0"/>
              <a:t>use machine learning and AI to understand typical user and device behaviors and detect irregularities that could indicate security issues.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Benefits</a:t>
            </a:r>
            <a:r>
              <a:rPr lang="en-US" dirty="0"/>
              <a:t>: Particularly effective in identifying insider threats or compromised credentials by noticing activities that deviate from the user’s normal behavior patterns.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Examples</a:t>
            </a:r>
            <a:r>
              <a:rPr lang="en-US" dirty="0"/>
              <a:t>: </a:t>
            </a:r>
            <a:r>
              <a:rPr lang="en-US" dirty="0" err="1"/>
              <a:t>Exabeam</a:t>
            </a:r>
            <a:r>
              <a:rPr lang="en-US" dirty="0"/>
              <a:t> and Aruba Introspect utilize advanced analytics to profile and predict normal and anomalous behaviors.</a:t>
            </a:r>
            <a:endParaRPr lang="en-US" b="1" dirty="0"/>
          </a:p>
          <a:p>
            <a:pPr marL="0" indent="0">
              <a:buFont typeface="Arial" panose="020B0604020202020204" pitchFamily="34" charset="0"/>
              <a:buNone/>
            </a:pPr>
            <a:r>
              <a:rPr lang="en-US" b="1" dirty="0"/>
              <a:t>--------------------------------------</a:t>
            </a:r>
          </a:p>
          <a:p>
            <a:pPr marL="0" indent="0">
              <a:buFont typeface="Arial" panose="020B0604020202020204" pitchFamily="34" charset="0"/>
              <a:buNone/>
            </a:pPr>
            <a:r>
              <a:rPr lang="en-US" b="1" dirty="0"/>
              <a:t>Data Logging and Visualization Tools </a:t>
            </a:r>
            <a:r>
              <a:rPr lang="en-US" dirty="0"/>
              <a:t>log and visualize operational data can help in setting and adjusting baselines by providing a clear view of system and user activities over time.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Benefits</a:t>
            </a:r>
            <a:r>
              <a:rPr lang="en-US" dirty="0"/>
              <a:t>: Visualization helps in quickly spotting trends and outliers, making it easier to adjust baselines in response to changes in the operational environment.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Examples</a:t>
            </a:r>
            <a:r>
              <a:rPr lang="en-US" dirty="0"/>
              <a:t>: Elasticsearch, Logstash, and Kibana (ELK Stack) and Grafana are widely used for logging and visualizing data.</a:t>
            </a:r>
          </a:p>
          <a:p>
            <a:pPr marL="0" indent="0">
              <a:buFont typeface="Arial" panose="020B0604020202020204" pitchFamily="34" charset="0"/>
              <a:buNone/>
            </a:pPr>
            <a:r>
              <a:rPr lang="en-US" dirty="0"/>
              <a:t>------------------------------------</a:t>
            </a:r>
          </a:p>
          <a:p>
            <a:pPr marL="0" indent="0">
              <a:buFont typeface="Arial" panose="020B0604020202020204" pitchFamily="34" charset="0"/>
              <a:buNone/>
            </a:pPr>
            <a:r>
              <a:rPr lang="en-US" b="1" dirty="0"/>
              <a:t>Automated Configuration and Change Management Tools </a:t>
            </a:r>
            <a:r>
              <a:rPr lang="en-US" dirty="0"/>
              <a:t>monitor configurations and changes across network devices and systems to ensure that all alterations are recorded and evaluated against the baseline.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Benefits</a:t>
            </a:r>
            <a:r>
              <a:rPr lang="en-US" dirty="0"/>
              <a:t>: Essential for maintaining the integrity of baseline settings and quickly identifying unauthorized changes.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Examples</a:t>
            </a:r>
            <a:r>
              <a:rPr lang="en-US" dirty="0"/>
              <a:t>: Chef, Puppet, and Ansible provide automation and configuration management that can help maintain consistent settings and quickly revert unauthorized changes.</a:t>
            </a:r>
          </a:p>
          <a:p>
            <a:pPr marL="0" indent="0">
              <a:buFont typeface="Arial" panose="020B0604020202020204" pitchFamily="34" charset="0"/>
              <a:buNone/>
            </a:pPr>
            <a:endParaRPr lang="en-US" dirty="0"/>
          </a:p>
          <a:p>
            <a:pPr>
              <a:buFont typeface="Arial" panose="020B0604020202020204" pitchFamily="34" charset="0"/>
              <a:buNone/>
            </a:pPr>
            <a:r>
              <a:rPr lang="en-US" dirty="0"/>
              <a:t>Image Source: (none)</a:t>
            </a:r>
          </a:p>
        </p:txBody>
      </p:sp>
      <p:sp>
        <p:nvSpPr>
          <p:cNvPr id="4" name="Date Placeholder 3">
            <a:extLst>
              <a:ext uri="{FF2B5EF4-FFF2-40B4-BE49-F238E27FC236}">
                <a16:creationId xmlns:a16="http://schemas.microsoft.com/office/drawing/2014/main" id="{8CB78001-3083-E0C8-94AD-3560ECAE3F39}"/>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1C7A80D-5BF6-3BB6-AD7D-643DC0CD00A0}"/>
              </a:ext>
            </a:extLst>
          </p:cNvPr>
          <p:cNvSpPr>
            <a:spLocks noGrp="1"/>
          </p:cNvSpPr>
          <p:nvPr>
            <p:ph type="sldNum" sz="quarter" idx="5"/>
          </p:nvPr>
        </p:nvSpPr>
        <p:spPr/>
        <p:txBody>
          <a:bodyPr/>
          <a:lstStyle/>
          <a:p>
            <a:fld id="{352683B9-BE6E-4598-85C0-E9020C903FF0}" type="slidenum">
              <a:rPr lang="en-US" smtClean="0"/>
              <a:pPr/>
              <a:t>25</a:t>
            </a:fld>
            <a:endParaRPr lang="en-US"/>
          </a:p>
        </p:txBody>
      </p:sp>
    </p:spTree>
    <p:extLst>
      <p:ext uri="{BB962C8B-B14F-4D97-AF65-F5344CB8AC3E}">
        <p14:creationId xmlns:p14="http://schemas.microsoft.com/office/powerpoint/2010/main" val="2161066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D5695-C8F0-6EBB-EE31-3997F2C4F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FF804-3F8B-3F90-FAF0-AE7E00B6A7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4D6B9-A975-6244-A6C7-A1A382164A4E}"/>
              </a:ext>
            </a:extLst>
          </p:cNvPr>
          <p:cNvSpPr>
            <a:spLocks noGrp="1"/>
          </p:cNvSpPr>
          <p:nvPr>
            <p:ph type="body" idx="1"/>
          </p:nvPr>
        </p:nvSpPr>
        <p:spPr/>
        <p:txBody>
          <a:bodyPr/>
          <a:lstStyle/>
          <a:p>
            <a:r>
              <a:rPr lang="en-US" b="1" i="0" u="sng" dirty="0"/>
              <a:t>CHALLENGES</a:t>
            </a:r>
          </a:p>
          <a:p>
            <a:pPr>
              <a:buFont typeface="Arial" panose="020B0604020202020204" pitchFamily="34" charset="0"/>
              <a:buNone/>
            </a:pPr>
            <a:r>
              <a:rPr lang="en-US" b="1" dirty="0"/>
              <a:t>Complexity of ICS Environments</a:t>
            </a:r>
            <a:r>
              <a:rPr lang="en-US" dirty="0"/>
              <a:t>: Highlight how the diversity and complexity of ICS can make it difficult to define a clear baseline.</a:t>
            </a:r>
          </a:p>
          <a:p>
            <a:pPr>
              <a:buFont typeface="Arial" panose="020B0604020202020204" pitchFamily="34" charset="0"/>
              <a:buNone/>
            </a:pPr>
            <a:endParaRPr lang="en-US" b="1" dirty="0"/>
          </a:p>
          <a:p>
            <a:pPr>
              <a:buFont typeface="Arial" panose="020B0604020202020204" pitchFamily="34" charset="0"/>
              <a:buNone/>
            </a:pPr>
            <a:r>
              <a:rPr lang="en-US" b="1" dirty="0"/>
              <a:t>Dynamic Nature of Industrial Processes</a:t>
            </a:r>
            <a:r>
              <a:rPr lang="en-US" dirty="0"/>
              <a:t>: Point out that changes in production or operational processes can alter what is considered 'normal,' requiring continuous updates to the baseline.</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BENEFITS</a:t>
            </a:r>
          </a:p>
          <a:p>
            <a:pPr marL="0" indent="0">
              <a:buFont typeface="Arial" panose="020B0604020202020204" pitchFamily="34" charset="0"/>
              <a:buNone/>
            </a:pPr>
            <a:r>
              <a:rPr lang="en-US" b="1" dirty="0"/>
              <a:t>Proactive Threat Detection</a:t>
            </a:r>
            <a:r>
              <a:rPr lang="en-US" dirty="0"/>
              <a:t>: Explain how a solid baseline allows for quicker identification of anomalies that may indicate a security incident.</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Enhanced Incident Response</a:t>
            </a:r>
            <a:r>
              <a:rPr lang="en-US" dirty="0"/>
              <a:t>: Discuss how understanding the normal state can speed up the response time by quickly pinpointing irregular activities.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https://thumbor.forbes.com/thumbor/fit-in/1290x/https://www.forbes.com/advisor/wp-content/uploads/2022/11/Employee_Benefits_-_article_image.jpg</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C96E8212-25BB-2E85-CC71-B19342FD1E7C}"/>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E2BBF585-0CFC-B5F2-0E2E-05646FFFEB6A}"/>
              </a:ext>
            </a:extLst>
          </p:cNvPr>
          <p:cNvSpPr>
            <a:spLocks noGrp="1"/>
          </p:cNvSpPr>
          <p:nvPr>
            <p:ph type="sldNum" sz="quarter" idx="5"/>
          </p:nvPr>
        </p:nvSpPr>
        <p:spPr/>
        <p:txBody>
          <a:bodyPr/>
          <a:lstStyle/>
          <a:p>
            <a:fld id="{352683B9-BE6E-4598-85C0-E9020C903FF0}" type="slidenum">
              <a:rPr lang="en-US" smtClean="0"/>
              <a:pPr/>
              <a:t>26</a:t>
            </a:fld>
            <a:endParaRPr lang="en-US"/>
          </a:p>
        </p:txBody>
      </p:sp>
    </p:spTree>
    <p:extLst>
      <p:ext uri="{BB962C8B-B14F-4D97-AF65-F5344CB8AC3E}">
        <p14:creationId xmlns:p14="http://schemas.microsoft.com/office/powerpoint/2010/main" val="5251150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618DA-F4EC-87BC-D84D-8F966E83D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793F20-5973-AB87-0349-4FFAF84B56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E8FCC-443A-FE9A-BB8C-61CC83BB22F5}"/>
              </a:ext>
            </a:extLst>
          </p:cNvPr>
          <p:cNvSpPr>
            <a:spLocks noGrp="1"/>
          </p:cNvSpPr>
          <p:nvPr>
            <p:ph type="body" idx="1"/>
          </p:nvPr>
        </p:nvSpPr>
        <p:spPr/>
        <p:txBody>
          <a:bodyPr/>
          <a:lstStyle/>
          <a:p>
            <a:pPr>
              <a:buFont typeface="Arial" panose="020B0604020202020204" pitchFamily="34" charset="0"/>
              <a:buNone/>
            </a:pPr>
            <a:r>
              <a:rPr lang="en-US" b="1" dirty="0"/>
              <a:t>KEY TECHNIQUES:</a:t>
            </a:r>
          </a:p>
          <a:p>
            <a:pPr>
              <a:buFont typeface="Arial" panose="020B0604020202020204" pitchFamily="34" charset="0"/>
              <a:buNone/>
            </a:pPr>
            <a:r>
              <a:rPr lang="en-US" b="1" dirty="0"/>
              <a:t>Behavioral Analysis: </a:t>
            </a:r>
            <a:r>
              <a:rPr lang="en-US" dirty="0"/>
              <a:t>Monitoring systems and networks for abnormal activities that deviate from the established baseline, which could indicate a compromise.</a:t>
            </a:r>
          </a:p>
          <a:p>
            <a:pPr>
              <a:buFont typeface="Arial" panose="020B0604020202020204" pitchFamily="34" charset="0"/>
              <a:buNone/>
            </a:pPr>
            <a:endParaRPr lang="en-US" dirty="0"/>
          </a:p>
          <a:p>
            <a:pPr>
              <a:buFont typeface="Arial" panose="020B0604020202020204" pitchFamily="34" charset="0"/>
              <a:buNone/>
            </a:pPr>
            <a:r>
              <a:rPr lang="en-US" b="1" dirty="0"/>
              <a:t>Endpoint Detection</a:t>
            </a:r>
            <a:r>
              <a:rPr lang="en-US" dirty="0"/>
              <a:t>: Utilizing EDR tools to gather and analyze detailed data from endpoints to detect early signs of malicious activity.</a:t>
            </a:r>
          </a:p>
          <a:p>
            <a:pPr>
              <a:buFont typeface="Arial" panose="020B0604020202020204" pitchFamily="34" charset="0"/>
              <a:buNone/>
            </a:pPr>
            <a:endParaRPr lang="en-US" b="1" dirty="0"/>
          </a:p>
          <a:p>
            <a:pPr>
              <a:buFont typeface="Arial" panose="020B0604020202020204" pitchFamily="34" charset="0"/>
              <a:buNone/>
            </a:pPr>
            <a:r>
              <a:rPr lang="en-US" b="1" dirty="0"/>
              <a:t>Honeypots: </a:t>
            </a:r>
            <a:r>
              <a:rPr lang="en-US" dirty="0"/>
              <a:t>Deploying decoy systems to attract attackers, which helps to identify and study their tactics and techniques without risking actual assets.</a:t>
            </a:r>
          </a:p>
          <a:p>
            <a:pPr>
              <a:buFont typeface="Arial" panose="020B0604020202020204" pitchFamily="34" charset="0"/>
              <a:buNone/>
            </a:pPr>
            <a:endParaRPr lang="en-US" b="1" dirty="0"/>
          </a:p>
          <a:p>
            <a:pPr>
              <a:buFont typeface="Arial" panose="020B0604020202020204" pitchFamily="34" charset="0"/>
              <a:buNone/>
            </a:pPr>
            <a:r>
              <a:rPr lang="en-US" b="1" dirty="0"/>
              <a:t>Threat Intelligence Integration: </a:t>
            </a:r>
            <a:r>
              <a:rPr lang="en-US" dirty="0"/>
              <a:t>Leveraging external and internal threat intelligence to enhance detection capabilities by being informed of the latest attack vectors and indicators.</a:t>
            </a:r>
          </a:p>
          <a:p>
            <a:pPr>
              <a:buFont typeface="Arial" panose="020B0604020202020204" pitchFamily="34" charset="0"/>
              <a:buNone/>
            </a:pPr>
            <a:endParaRPr lang="en-US" b="1" dirty="0"/>
          </a:p>
          <a:p>
            <a:pPr>
              <a:buFont typeface="Arial" panose="020B0604020202020204" pitchFamily="34" charset="0"/>
              <a:buNone/>
            </a:pPr>
            <a:r>
              <a:rPr lang="en-US" b="1" dirty="0"/>
              <a:t>Sandboxing</a:t>
            </a:r>
            <a:r>
              <a:rPr lang="en-US" dirty="0"/>
              <a:t>: Isolating suspicious files or programs in a secure environment to observe their behavior without risking the main network.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Building a Threat Hunting Team: </a:t>
            </a:r>
            <a:r>
              <a:rPr lang="en-US" dirty="0"/>
              <a:t>discuss the importance of assembling a specialized team with diverse skills in cybersecurity, networking, and system administration to effectively conduct threat hunting operations.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Continuous Training and Skill Development: </a:t>
            </a:r>
            <a:r>
              <a:rPr lang="en-US" dirty="0"/>
              <a:t>Emphasize the necessity for continuous learning and skill enhancement for the threat hunting team to keep pace with evolving cyber threats.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Automation and Machine Learning: </a:t>
            </a:r>
            <a:r>
              <a:rPr lang="en-US" dirty="0"/>
              <a:t>Discuss how automation and machine learning can be integrated into threat hunting to enhance efficiency and effectiveness, allowing for the scaling of operations.</a:t>
            </a:r>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https://www.appknox.com/blog/enhancing-mobile-app-security-through-sandboxing-isolation</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05C8B277-086A-2B52-78B2-354AC112BD3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ECF40173-380B-1B69-7FEB-BABC7ECC5AC0}"/>
              </a:ext>
            </a:extLst>
          </p:cNvPr>
          <p:cNvSpPr>
            <a:spLocks noGrp="1"/>
          </p:cNvSpPr>
          <p:nvPr>
            <p:ph type="sldNum" sz="quarter" idx="5"/>
          </p:nvPr>
        </p:nvSpPr>
        <p:spPr/>
        <p:txBody>
          <a:bodyPr/>
          <a:lstStyle/>
          <a:p>
            <a:fld id="{352683B9-BE6E-4598-85C0-E9020C903FF0}" type="slidenum">
              <a:rPr lang="en-US" smtClean="0"/>
              <a:pPr/>
              <a:t>27</a:t>
            </a:fld>
            <a:endParaRPr lang="en-US"/>
          </a:p>
        </p:txBody>
      </p:sp>
    </p:spTree>
    <p:extLst>
      <p:ext uri="{BB962C8B-B14F-4D97-AF65-F5344CB8AC3E}">
        <p14:creationId xmlns:p14="http://schemas.microsoft.com/office/powerpoint/2010/main" val="40507915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98229-A92F-530E-A06C-AF1ED4620F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3871F-87DD-6763-513C-685F950984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C1CBD1-5FDF-F0D2-3406-5B94B39D3500}"/>
              </a:ext>
            </a:extLst>
          </p:cNvPr>
          <p:cNvSpPr>
            <a:spLocks noGrp="1"/>
          </p:cNvSpPr>
          <p:nvPr>
            <p:ph type="body" idx="1"/>
          </p:nvPr>
        </p:nvSpPr>
        <p:spPr/>
        <p:txBody>
          <a:bodyPr/>
          <a:lstStyle/>
          <a:p>
            <a:r>
              <a:rPr lang="en-US" b="1" u="sng" dirty="0"/>
              <a:t>Types of Simulations</a:t>
            </a:r>
          </a:p>
          <a:p>
            <a:pPr>
              <a:buFont typeface="Arial" panose="020B0604020202020204" pitchFamily="34" charset="0"/>
              <a:buNone/>
            </a:pPr>
            <a:r>
              <a:rPr lang="en-US" b="1" dirty="0"/>
              <a:t>Tabletop Exercises:  </a:t>
            </a:r>
            <a:r>
              <a:rPr lang="en-US" b="0" dirty="0"/>
              <a:t>Discuss purpose and importance</a:t>
            </a:r>
          </a:p>
          <a:p>
            <a:pPr marL="171450" indent="-171450">
              <a:buFont typeface="Arial" panose="020B0604020202020204" pitchFamily="34" charset="0"/>
              <a:buChar char="•"/>
            </a:pPr>
            <a:r>
              <a:rPr lang="en-US" dirty="0"/>
              <a:t>Enhance the understanding of everyone’s role during an incident.</a:t>
            </a:r>
          </a:p>
          <a:p>
            <a:pPr marL="171450" indent="-171450">
              <a:buFont typeface="Arial" panose="020B0604020202020204" pitchFamily="34" charset="0"/>
              <a:buChar char="•"/>
            </a:pPr>
            <a:r>
              <a:rPr lang="en-US" dirty="0"/>
              <a:t>Identify gaps in response plans.</a:t>
            </a:r>
          </a:p>
          <a:p>
            <a:pPr marL="171450" indent="-171450">
              <a:buFont typeface="Arial" panose="020B0604020202020204" pitchFamily="34" charset="0"/>
              <a:buChar char="•"/>
            </a:pPr>
            <a:r>
              <a:rPr lang="en-US" dirty="0"/>
              <a:t>Improve interdepartmental cooperation and communication.</a:t>
            </a:r>
          </a:p>
          <a:p>
            <a:pPr marL="171450" indent="-171450">
              <a:buFont typeface="Arial" panose="020B0604020202020204" pitchFamily="34" charset="0"/>
              <a:buChar char="•"/>
            </a:pPr>
            <a:r>
              <a:rPr lang="en-US" dirty="0"/>
              <a:t>Validate and refine incident response (IR) plans and strategies.</a:t>
            </a:r>
            <a:endParaRPr lang="en-US" b="0" dirty="0"/>
          </a:p>
          <a:p>
            <a:pPr>
              <a:buFont typeface="Arial" panose="020B0604020202020204" pitchFamily="34" charset="0"/>
              <a:buNone/>
            </a:pPr>
            <a:endParaRPr lang="en-US" b="0" dirty="0"/>
          </a:p>
          <a:p>
            <a:pPr>
              <a:buFont typeface="Arial" panose="020B0604020202020204" pitchFamily="34" charset="0"/>
              <a:buNone/>
            </a:pPr>
            <a:r>
              <a:rPr lang="en-US" b="1" dirty="0"/>
              <a:t>Red Team Exercises</a:t>
            </a:r>
            <a:r>
              <a:rPr lang="en-US" dirty="0"/>
              <a:t>: Discuss where a designated adversary team (Red Team) actively attempts to penetrate the defenses to test the response of the threat hunting team (Blue Team).</a:t>
            </a:r>
          </a:p>
          <a:p>
            <a:pPr marL="0" indent="0">
              <a:buFont typeface="Arial" panose="020B0604020202020204" pitchFamily="34" charset="0"/>
              <a:buNone/>
            </a:pPr>
            <a:endParaRPr lang="en-US" dirty="0"/>
          </a:p>
          <a:p>
            <a:r>
              <a:rPr lang="en-US" b="1" dirty="0"/>
              <a:t>Feedback Loops</a:t>
            </a:r>
            <a:endParaRPr lang="en-US" dirty="0"/>
          </a:p>
          <a:p>
            <a:pPr>
              <a:buFont typeface="Arial" panose="020B0604020202020204" pitchFamily="34" charset="0"/>
              <a:buNone/>
            </a:pPr>
            <a:r>
              <a:rPr lang="en-US" b="0" dirty="0"/>
              <a:t>Discuss</a:t>
            </a:r>
            <a:r>
              <a:rPr lang="en-US" dirty="0"/>
              <a:t> how feedback from simulations and real incident responses is vital for refining threat hunting tactics and strategies.</a:t>
            </a:r>
          </a:p>
          <a:p>
            <a:pPr marL="0" indent="0">
              <a:buFont typeface="Arial" panose="020B0604020202020204" pitchFamily="34" charset="0"/>
              <a:buNone/>
            </a:pPr>
            <a:endParaRPr lang="en-US" dirty="0"/>
          </a:p>
          <a:p>
            <a:r>
              <a:rPr lang="en-US" b="1" dirty="0"/>
              <a:t>Continuous Improvement Process</a:t>
            </a:r>
            <a:endParaRPr lang="en-US" dirty="0"/>
          </a:p>
          <a:p>
            <a:pPr>
              <a:buFont typeface="Arial" panose="020B0604020202020204" pitchFamily="34" charset="0"/>
              <a:buNone/>
            </a:pPr>
            <a:r>
              <a:rPr lang="en-US" b="0" dirty="0"/>
              <a:t>Discuss </a:t>
            </a:r>
            <a:r>
              <a:rPr lang="en-US" dirty="0"/>
              <a:t>how continuous improvement is integrated into threat hunting practices, involving regular updates to tools, tactics, and procedures based on the latest cybersecurity research and incident insights.</a:t>
            </a:r>
          </a:p>
          <a:p>
            <a:pPr marL="0" indent="0">
              <a:buFont typeface="Arial" panose="020B0604020202020204" pitchFamily="34" charset="0"/>
              <a:buNone/>
            </a:pPr>
            <a:endParaRPr lang="en-US" dirty="0"/>
          </a:p>
          <a:p>
            <a:r>
              <a:rPr lang="en-US" b="1" dirty="0"/>
              <a:t>Leveraging Technology for Simulations</a:t>
            </a:r>
            <a:endParaRPr lang="en-US" dirty="0"/>
          </a:p>
          <a:p>
            <a:pPr>
              <a:buFont typeface="Arial" panose="020B0604020202020204" pitchFamily="34" charset="0"/>
              <a:buNone/>
            </a:pPr>
            <a:r>
              <a:rPr lang="en-US" dirty="0"/>
              <a:t>Discuss how advanced software and virtual environments can be used to create realistic simulations that help in training and evaluating the cybersecurity team.</a:t>
            </a:r>
          </a:p>
          <a:p>
            <a:pPr marL="0" indent="0">
              <a:buFont typeface="Arial" panose="020B0604020202020204" pitchFamily="34" charset="0"/>
              <a:buNone/>
            </a:pPr>
            <a:endParaRPr lang="en-US" dirty="0"/>
          </a:p>
          <a:p>
            <a:r>
              <a:rPr lang="en-US" b="1" dirty="0"/>
              <a:t>Benefits of Regular Drills</a:t>
            </a:r>
            <a:endParaRPr lang="en-US" dirty="0"/>
          </a:p>
          <a:p>
            <a:pPr>
              <a:buFont typeface="Arial" panose="020B0604020202020204" pitchFamily="34" charset="0"/>
              <a:buNone/>
            </a:pPr>
            <a:r>
              <a:rPr lang="en-US" dirty="0"/>
              <a:t>Summarize the benefits such as improved readiness, better team coordination, faster reaction times, and ultimately a more resilient cybersecurity posture.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https://cybergladius.com/creating-fun-cybersecurity-tabletop-exercises/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05126D40-99A0-4C84-A476-58668DD8A19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F2B88462-B684-6FFF-10E6-A24BFE480EBD}"/>
              </a:ext>
            </a:extLst>
          </p:cNvPr>
          <p:cNvSpPr>
            <a:spLocks noGrp="1"/>
          </p:cNvSpPr>
          <p:nvPr>
            <p:ph type="sldNum" sz="quarter" idx="5"/>
          </p:nvPr>
        </p:nvSpPr>
        <p:spPr/>
        <p:txBody>
          <a:bodyPr/>
          <a:lstStyle/>
          <a:p>
            <a:fld id="{352683B9-BE6E-4598-85C0-E9020C903FF0}" type="slidenum">
              <a:rPr lang="en-US" smtClean="0"/>
              <a:pPr/>
              <a:t>28</a:t>
            </a:fld>
            <a:endParaRPr lang="en-US"/>
          </a:p>
        </p:txBody>
      </p:sp>
    </p:spTree>
    <p:extLst>
      <p:ext uri="{BB962C8B-B14F-4D97-AF65-F5344CB8AC3E}">
        <p14:creationId xmlns:p14="http://schemas.microsoft.com/office/powerpoint/2010/main" val="4210476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8AB75-2997-2105-7A42-F0E5234970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587A7-0836-B743-D75B-B80A662B50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E1A0F8-08A9-6465-F62A-93FEC80C5C82}"/>
              </a:ext>
            </a:extLst>
          </p:cNvPr>
          <p:cNvSpPr>
            <a:spLocks noGrp="1"/>
          </p:cNvSpPr>
          <p:nvPr>
            <p:ph type="body" idx="1"/>
          </p:nvPr>
        </p:nvSpPr>
        <p:spPr/>
        <p:txBody>
          <a:bodyPr/>
          <a:lstStyle/>
          <a:p>
            <a:r>
              <a:rPr lang="en-US" b="1" dirty="0"/>
              <a:t>Importance of Collaboration</a:t>
            </a:r>
            <a:endParaRPr lang="en-US" dirty="0"/>
          </a:p>
          <a:p>
            <a:pPr>
              <a:buFont typeface="Arial" panose="020B0604020202020204" pitchFamily="34" charset="0"/>
              <a:buNone/>
            </a:pPr>
            <a:r>
              <a:rPr lang="en-US" dirty="0"/>
              <a:t>Stress the critical need for seamless collaboration between IT (Information Technology) and OT (Operational Technology) teams, as well as between the cybersecurity team and other departments such as operations, engineering, and executive management.</a:t>
            </a:r>
          </a:p>
          <a:p>
            <a:pPr marL="0" indent="0">
              <a:buFont typeface="Arial" panose="020B0604020202020204" pitchFamily="34" charset="0"/>
              <a:buNone/>
            </a:pPr>
            <a:endParaRPr lang="en-US" dirty="0"/>
          </a:p>
          <a:p>
            <a:r>
              <a:rPr lang="en-US" b="1" dirty="0"/>
              <a:t>Challenges to Effective Collaboration</a:t>
            </a:r>
            <a:endParaRPr lang="en-US" dirty="0"/>
          </a:p>
          <a:p>
            <a:pPr>
              <a:buFont typeface="Arial" panose="020B0604020202020204" pitchFamily="34" charset="0"/>
              <a:buNone/>
            </a:pPr>
            <a:r>
              <a:rPr lang="en-US" dirty="0"/>
              <a:t>Discuss common barriers to effective collaboration, including siloed departments, differing priorities, and communication gaps.</a:t>
            </a:r>
          </a:p>
          <a:p>
            <a:pPr marL="0" indent="0">
              <a:buFont typeface="Arial" panose="020B0604020202020204" pitchFamily="34" charset="0"/>
              <a:buNone/>
            </a:pPr>
            <a:endParaRPr lang="en-US" dirty="0"/>
          </a:p>
          <a:p>
            <a:r>
              <a:rPr lang="en-US" b="1" dirty="0"/>
              <a:t>Strategies for Enhancing Communication</a:t>
            </a:r>
            <a:endParaRPr lang="en-US" dirty="0"/>
          </a:p>
          <a:p>
            <a:pPr>
              <a:buFont typeface="Arial" panose="020B0604020202020204" pitchFamily="34" charset="0"/>
              <a:buNone/>
            </a:pPr>
            <a:r>
              <a:rPr lang="en-US" dirty="0"/>
              <a:t>Provide strategies for improving communication, such as regular cross-departmental meetings, integrated communication platforms, and shared goals and metrics.</a:t>
            </a:r>
          </a:p>
          <a:p>
            <a:pPr marL="0" indent="0">
              <a:buFont typeface="Arial" panose="020B0604020202020204" pitchFamily="34" charset="0"/>
              <a:buNone/>
            </a:pPr>
            <a:endParaRPr lang="en-US" dirty="0"/>
          </a:p>
          <a:p>
            <a:r>
              <a:rPr lang="en-US" b="1" dirty="0"/>
              <a:t>Role of Leadership in Cybersecurity Collaboration</a:t>
            </a:r>
            <a:endParaRPr lang="en-US" dirty="0"/>
          </a:p>
          <a:p>
            <a:pPr>
              <a:buFont typeface="Arial" panose="020B0604020202020204" pitchFamily="34" charset="0"/>
              <a:buNone/>
            </a:pPr>
            <a:r>
              <a:rPr lang="en-US" dirty="0"/>
              <a:t>Highlight the role of organizational leadership in fostering a culture of security awareness and collaboration.</a:t>
            </a:r>
          </a:p>
          <a:p>
            <a:pPr marL="0" indent="0">
              <a:buFont typeface="Arial" panose="020B0604020202020204" pitchFamily="34" charset="0"/>
              <a:buNone/>
            </a:pPr>
            <a:endParaRPr lang="en-US" dirty="0"/>
          </a:p>
          <a:p>
            <a:r>
              <a:rPr lang="en-US" b="1" dirty="0"/>
              <a:t>Training and Awareness Programs</a:t>
            </a:r>
            <a:endParaRPr lang="en-US" dirty="0"/>
          </a:p>
          <a:p>
            <a:pPr>
              <a:buFont typeface="Arial" panose="020B0604020202020204" pitchFamily="34" charset="0"/>
              <a:buNone/>
            </a:pPr>
            <a:r>
              <a:rPr lang="en-US" dirty="0"/>
              <a:t>Discuss the importance of regular training programs that are inclusive of all relevant stakeholders to ensure everyone understands their role in cybersecurity.</a:t>
            </a:r>
          </a:p>
          <a:p>
            <a:pPr marL="0" indent="0">
              <a:buFont typeface="Arial" panose="020B0604020202020204" pitchFamily="34" charset="0"/>
              <a:buNone/>
            </a:pPr>
            <a:endParaRPr lang="en-US" dirty="0"/>
          </a:p>
          <a:p>
            <a:r>
              <a:rPr lang="en-US" b="1" dirty="0"/>
              <a:t>Benefits of Collaborative Threat Hunting</a:t>
            </a:r>
            <a:endParaRPr lang="en-US" dirty="0"/>
          </a:p>
          <a:p>
            <a:pPr>
              <a:buFont typeface="Arial" panose="020B0604020202020204" pitchFamily="34" charset="0"/>
              <a:buNone/>
            </a:pPr>
            <a:r>
              <a:rPr lang="en-US" dirty="0"/>
              <a:t>Discuss the benefits of collaborative threat hunting, such as more comprehensive threat coverage, faster incident response, and a unified approach to managing cybersecurity risks.</a:t>
            </a:r>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F6814BC6-7D86-2FF9-FC12-9305632D38D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4A78EEC5-3911-F66A-A920-1B513EDAEDA6}"/>
              </a:ext>
            </a:extLst>
          </p:cNvPr>
          <p:cNvSpPr>
            <a:spLocks noGrp="1"/>
          </p:cNvSpPr>
          <p:nvPr>
            <p:ph type="sldNum" sz="quarter" idx="5"/>
          </p:nvPr>
        </p:nvSpPr>
        <p:spPr/>
        <p:txBody>
          <a:bodyPr/>
          <a:lstStyle/>
          <a:p>
            <a:fld id="{352683B9-BE6E-4598-85C0-E9020C903FF0}" type="slidenum">
              <a:rPr lang="en-US" smtClean="0"/>
              <a:pPr/>
              <a:t>29</a:t>
            </a:fld>
            <a:endParaRPr lang="en-US"/>
          </a:p>
        </p:txBody>
      </p:sp>
    </p:spTree>
    <p:extLst>
      <p:ext uri="{BB962C8B-B14F-4D97-AF65-F5344CB8AC3E}">
        <p14:creationId xmlns:p14="http://schemas.microsoft.com/office/powerpoint/2010/main" val="4015565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Image Source: ChatGPT</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30</a:t>
            </a:fld>
            <a:endParaRPr lang="en-US"/>
          </a:p>
        </p:txBody>
      </p:sp>
    </p:spTree>
    <p:extLst>
      <p:ext uri="{BB962C8B-B14F-4D97-AF65-F5344CB8AC3E}">
        <p14:creationId xmlns:p14="http://schemas.microsoft.com/office/powerpoint/2010/main" val="7208129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C49D9-664F-3D30-59EB-4A8730B4F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585870-2276-D66D-C1EF-7AE440F786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8A9626-499A-E527-F31B-615C687558B6}"/>
              </a:ext>
            </a:extLst>
          </p:cNvPr>
          <p:cNvSpPr>
            <a:spLocks noGrp="1"/>
          </p:cNvSpPr>
          <p:nvPr>
            <p:ph type="body" idx="1"/>
          </p:nvPr>
        </p:nvSpPr>
        <p:spPr/>
        <p:txBody>
          <a:bodyPr/>
          <a:lstStyle/>
          <a:p>
            <a:r>
              <a:rPr lang="en-US" b="1" dirty="0"/>
              <a:t>Resource Optimization</a:t>
            </a:r>
            <a:endParaRPr lang="en-US" dirty="0"/>
          </a:p>
          <a:p>
            <a:pPr>
              <a:buFont typeface="Arial" panose="020B0604020202020204" pitchFamily="34" charset="0"/>
              <a:buNone/>
            </a:pPr>
            <a:r>
              <a:rPr lang="en-US" dirty="0"/>
              <a:t>In environments as complex and critical as ICS, resources—whether they are time, personnel, or financial—are often limited. Prioritizing threat hunting activities ensures that these resources are allocated where they can have the most significant impact on reducing risk and enhancing security</a:t>
            </a:r>
          </a:p>
          <a:p>
            <a:pPr marL="0" indent="0">
              <a:buFont typeface="Arial" panose="020B0604020202020204" pitchFamily="34" charset="0"/>
              <a:buNone/>
            </a:pPr>
            <a:endParaRPr lang="en-US" dirty="0"/>
          </a:p>
          <a:p>
            <a:r>
              <a:rPr lang="en-US" b="1" dirty="0"/>
              <a:t>Enhanced Efficiency</a:t>
            </a:r>
            <a:endParaRPr lang="en-US" dirty="0"/>
          </a:p>
          <a:p>
            <a:pPr>
              <a:buFont typeface="Arial" panose="020B0604020202020204" pitchFamily="34" charset="0"/>
              <a:buNone/>
            </a:pPr>
            <a:r>
              <a:rPr lang="en-US" dirty="0"/>
              <a:t>Prioritization helps focus efforts on high-risk areas, which can lead to quicker detection and mitigation of threats. This focus is crucial in preventing potential attacks from escalating into serious incidents that could disrupt operations.</a:t>
            </a:r>
          </a:p>
          <a:p>
            <a:pPr marL="0" indent="0">
              <a:buFont typeface="Arial" panose="020B0604020202020204" pitchFamily="34" charset="0"/>
              <a:buNone/>
            </a:pPr>
            <a:endParaRPr lang="en-US" dirty="0"/>
          </a:p>
          <a:p>
            <a:r>
              <a:rPr lang="en-US" b="1" dirty="0"/>
              <a:t>Risk Management</a:t>
            </a:r>
            <a:endParaRPr lang="en-US" dirty="0"/>
          </a:p>
          <a:p>
            <a:pPr>
              <a:buFont typeface="Arial" panose="020B0604020202020204" pitchFamily="34" charset="0"/>
              <a:buNone/>
            </a:pPr>
            <a:r>
              <a:rPr lang="en-US" dirty="0"/>
              <a:t>By prioritizing threat hunting activities based on the risk and criticality of assets, organizations can better manage their cybersecurity risks, focusing on protecting areas that could cause the most significant damage if compromised.</a:t>
            </a:r>
          </a:p>
          <a:p>
            <a:pPr marL="0" indent="0">
              <a:buFont typeface="Arial" panose="020B0604020202020204" pitchFamily="34" charset="0"/>
              <a:buNone/>
            </a:pPr>
            <a:endParaRPr lang="en-US" dirty="0"/>
          </a:p>
          <a:p>
            <a:r>
              <a:rPr lang="en-US" b="1" dirty="0"/>
              <a:t>Strategic Alignment</a:t>
            </a:r>
            <a:endParaRPr lang="en-US" dirty="0"/>
          </a:p>
          <a:p>
            <a:pPr>
              <a:buFont typeface="Arial" panose="020B0604020202020204" pitchFamily="34" charset="0"/>
              <a:buNone/>
            </a:pPr>
            <a:r>
              <a:rPr lang="en-US" dirty="0"/>
              <a:t>Prioritization ensures that threat hunting aligns with the organization’s overall cybersecurity strategies and business objectives, supporting not just technical needs but also organizational resilience.</a:t>
            </a:r>
          </a:p>
          <a:p>
            <a:pPr marL="0" indent="0">
              <a:buFont typeface="Arial" panose="020B0604020202020204" pitchFamily="34" charset="0"/>
              <a:buNone/>
            </a:pPr>
            <a:endParaRPr lang="en-US" dirty="0"/>
          </a:p>
          <a:p>
            <a:r>
              <a:rPr lang="en-US" b="1" dirty="0"/>
              <a:t>Regulatory Compliance</a:t>
            </a:r>
            <a:endParaRPr lang="en-US" dirty="0"/>
          </a:p>
          <a:p>
            <a:pPr>
              <a:buFont typeface="Arial" panose="020B0604020202020204" pitchFamily="34" charset="0"/>
              <a:buNone/>
            </a:pPr>
            <a:r>
              <a:rPr lang="en-US" dirty="0"/>
              <a:t>Many ICS environments are governed by stringent regulatory requirements that dictate certain security measures. Prioritizing areas that impact compliance can help avoid legal and financial penalties.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https://www.tidalcyber.com/threat-hunting-prioritization</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63CC0F4F-6458-A4A9-309F-682A5BDF8909}"/>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4EB8E77A-0C6C-CDDF-84EF-6846A5D3181B}"/>
              </a:ext>
            </a:extLst>
          </p:cNvPr>
          <p:cNvSpPr>
            <a:spLocks noGrp="1"/>
          </p:cNvSpPr>
          <p:nvPr>
            <p:ph type="sldNum" sz="quarter" idx="5"/>
          </p:nvPr>
        </p:nvSpPr>
        <p:spPr/>
        <p:txBody>
          <a:bodyPr/>
          <a:lstStyle/>
          <a:p>
            <a:fld id="{352683B9-BE6E-4598-85C0-E9020C903FF0}" type="slidenum">
              <a:rPr lang="en-US" smtClean="0"/>
              <a:pPr/>
              <a:t>31</a:t>
            </a:fld>
            <a:endParaRPr lang="en-US"/>
          </a:p>
        </p:txBody>
      </p:sp>
    </p:spTree>
    <p:extLst>
      <p:ext uri="{BB962C8B-B14F-4D97-AF65-F5344CB8AC3E}">
        <p14:creationId xmlns:p14="http://schemas.microsoft.com/office/powerpoint/2010/main" val="2830064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 generated by ChatGPT</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3</a:t>
            </a:fld>
            <a:endParaRPr lang="en-US"/>
          </a:p>
        </p:txBody>
      </p:sp>
    </p:spTree>
    <p:extLst>
      <p:ext uri="{BB962C8B-B14F-4D97-AF65-F5344CB8AC3E}">
        <p14:creationId xmlns:p14="http://schemas.microsoft.com/office/powerpoint/2010/main" val="2267133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3762D-F161-6D4B-201C-6428E4EC1C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E06A57-F267-451C-FB47-B855CEF5C0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74768-F7A9-8593-047A-65A3462676F1}"/>
              </a:ext>
            </a:extLst>
          </p:cNvPr>
          <p:cNvSpPr>
            <a:spLocks noGrp="1"/>
          </p:cNvSpPr>
          <p:nvPr>
            <p:ph type="body" idx="1"/>
          </p:nvPr>
        </p:nvSpPr>
        <p:spPr/>
        <p:txBody>
          <a:bodyPr/>
          <a:lstStyle/>
          <a:p>
            <a:r>
              <a:rPr lang="en-US" b="1" dirty="0"/>
              <a:t>Criticality of Assets</a:t>
            </a:r>
            <a:endParaRPr lang="en-US" dirty="0"/>
          </a:p>
          <a:p>
            <a:pPr>
              <a:buFont typeface="Arial" panose="020B0604020202020204" pitchFamily="34" charset="0"/>
              <a:buNone/>
            </a:pPr>
            <a:r>
              <a:rPr lang="en-US" dirty="0"/>
              <a:t>Prioritize assets based on their criticality to the organization’s operations. Key assets include those whose compromise could severely impact operational integrity, safety, or lead to significant financial losses.</a:t>
            </a:r>
          </a:p>
          <a:p>
            <a:pPr marL="0" indent="0">
              <a:buFont typeface="Arial" panose="020B0604020202020204" pitchFamily="34" charset="0"/>
              <a:buNone/>
            </a:pPr>
            <a:endParaRPr lang="en-US" dirty="0"/>
          </a:p>
          <a:p>
            <a:r>
              <a:rPr lang="en-US" b="1" dirty="0"/>
              <a:t>Vulnerability to Threats</a:t>
            </a:r>
            <a:endParaRPr lang="en-US" dirty="0"/>
          </a:p>
          <a:p>
            <a:pPr>
              <a:buFont typeface="Arial" panose="020B0604020202020204" pitchFamily="34" charset="0"/>
              <a:buNone/>
            </a:pPr>
            <a:r>
              <a:rPr lang="en-US" dirty="0"/>
              <a:t>Consider the vulnerability of assets to various cyber threats. Assets that are more susceptible to attacks due to outdated systems, lack of security measures, or inherent weaknesses should be given higher priority.</a:t>
            </a:r>
          </a:p>
          <a:p>
            <a:pPr marL="0" indent="0">
              <a:buFont typeface="Arial" panose="020B0604020202020204" pitchFamily="34" charset="0"/>
              <a:buNone/>
            </a:pPr>
            <a:endParaRPr lang="en-US" dirty="0"/>
          </a:p>
          <a:p>
            <a:r>
              <a:rPr lang="en-US" b="1" dirty="0"/>
              <a:t>Consequence of Breach</a:t>
            </a:r>
            <a:endParaRPr lang="en-US" dirty="0"/>
          </a:p>
          <a:p>
            <a:pPr>
              <a:buFont typeface="Arial" panose="020B0604020202020204" pitchFamily="34" charset="0"/>
              <a:buNone/>
            </a:pPr>
            <a:r>
              <a:rPr lang="en-US" dirty="0"/>
              <a:t>Discuss how you need to evaluate the potential consequences of a breach. Assets that could cause substantial harm to the organization, its stakeholders, or the public if compromised should be high on the priority list.</a:t>
            </a:r>
          </a:p>
          <a:p>
            <a:pPr marL="0" indent="0">
              <a:buFont typeface="Arial" panose="020B0604020202020204" pitchFamily="34" charset="0"/>
              <a:buNone/>
            </a:pPr>
            <a:endParaRPr lang="en-US" dirty="0"/>
          </a:p>
          <a:p>
            <a:r>
              <a:rPr lang="en-US" b="1" dirty="0"/>
              <a:t>Exposure Level</a:t>
            </a:r>
            <a:endParaRPr lang="en-US" dirty="0"/>
          </a:p>
          <a:p>
            <a:pPr>
              <a:buFont typeface="Arial" panose="020B0604020202020204" pitchFamily="34" charset="0"/>
              <a:buNone/>
            </a:pPr>
            <a:r>
              <a:rPr lang="en-US" dirty="0"/>
              <a:t>Assets that are more exposed to potential attackers, such as those accessible via the internet or those in less secure physical locations, should be prioritized for threat hunting.</a:t>
            </a:r>
          </a:p>
          <a:p>
            <a:pPr marL="0" indent="0">
              <a:buFont typeface="Arial" panose="020B0604020202020204" pitchFamily="34" charset="0"/>
              <a:buNone/>
            </a:pPr>
            <a:endParaRPr lang="en-US" dirty="0"/>
          </a:p>
          <a:p>
            <a:r>
              <a:rPr lang="en-US" b="1" dirty="0"/>
              <a:t>Regulatory and Compliance Requirements</a:t>
            </a:r>
            <a:endParaRPr lang="en-US" dirty="0"/>
          </a:p>
          <a:p>
            <a:pPr>
              <a:buFont typeface="Arial" panose="020B0604020202020204" pitchFamily="34" charset="0"/>
              <a:buNone/>
            </a:pPr>
            <a:r>
              <a:rPr lang="en-US" dirty="0"/>
              <a:t>Compliance with legal and regulatory requirements can also dictate prioritization. Assets that involve regulatory data protection standards (e.g., NERC CIP for energy, GDPR for data privacy) require heightened security measures.</a:t>
            </a:r>
          </a:p>
          <a:p>
            <a:pPr marL="0" indent="0">
              <a:buFont typeface="Arial" panose="020B0604020202020204" pitchFamily="34" charset="0"/>
              <a:buNone/>
            </a:pPr>
            <a:endParaRPr lang="en-US" dirty="0"/>
          </a:p>
          <a:p>
            <a:r>
              <a:rPr lang="en-US" b="1" dirty="0"/>
              <a:t>Previous Incident History</a:t>
            </a:r>
            <a:endParaRPr lang="en-US" dirty="0"/>
          </a:p>
          <a:p>
            <a:pPr>
              <a:buFont typeface="Arial" panose="020B0604020202020204" pitchFamily="34" charset="0"/>
              <a:buNone/>
            </a:pPr>
            <a:r>
              <a:rPr lang="en-US" dirty="0"/>
              <a:t>Assets that have been targeted in past security incidents may warrant increased attention, as historical data can indicate potential future risks.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https://railsware.com/blog/product-features-prioritization/</a:t>
            </a:r>
          </a:p>
        </p:txBody>
      </p:sp>
      <p:sp>
        <p:nvSpPr>
          <p:cNvPr id="4" name="Date Placeholder 3">
            <a:extLst>
              <a:ext uri="{FF2B5EF4-FFF2-40B4-BE49-F238E27FC236}">
                <a16:creationId xmlns:a16="http://schemas.microsoft.com/office/drawing/2014/main" id="{3F1F9873-F7A6-6563-ED62-1E9C752A9EE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63A4C822-9214-9DBE-2628-F2B2FA8CD973}"/>
              </a:ext>
            </a:extLst>
          </p:cNvPr>
          <p:cNvSpPr>
            <a:spLocks noGrp="1"/>
          </p:cNvSpPr>
          <p:nvPr>
            <p:ph type="sldNum" sz="quarter" idx="5"/>
          </p:nvPr>
        </p:nvSpPr>
        <p:spPr/>
        <p:txBody>
          <a:bodyPr/>
          <a:lstStyle/>
          <a:p>
            <a:fld id="{352683B9-BE6E-4598-85C0-E9020C903FF0}" type="slidenum">
              <a:rPr lang="en-US" smtClean="0"/>
              <a:pPr/>
              <a:t>32</a:t>
            </a:fld>
            <a:endParaRPr lang="en-US"/>
          </a:p>
        </p:txBody>
      </p:sp>
    </p:spTree>
    <p:extLst>
      <p:ext uri="{BB962C8B-B14F-4D97-AF65-F5344CB8AC3E}">
        <p14:creationId xmlns:p14="http://schemas.microsoft.com/office/powerpoint/2010/main" val="2434879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C4CC1-7A1F-DF6D-2C71-997BF1049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F1543-4F8B-8749-2E53-A683486645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BFC78-BEBB-A7E7-1CC4-7F66B6F75D3E}"/>
              </a:ext>
            </a:extLst>
          </p:cNvPr>
          <p:cNvSpPr>
            <a:spLocks noGrp="1"/>
          </p:cNvSpPr>
          <p:nvPr>
            <p:ph type="body" idx="1"/>
          </p:nvPr>
        </p:nvSpPr>
        <p:spPr/>
        <p:txBody>
          <a:bodyPr/>
          <a:lstStyle/>
          <a:p>
            <a:r>
              <a:rPr lang="en-US" b="1" dirty="0"/>
              <a:t>Automated Risk Assessment Tools</a:t>
            </a:r>
            <a:endParaRPr lang="en-US" dirty="0"/>
          </a:p>
          <a:p>
            <a:pPr>
              <a:buFont typeface="Arial" panose="020B0604020202020204" pitchFamily="34" charset="0"/>
              <a:buNone/>
            </a:pPr>
            <a:r>
              <a:rPr lang="en-US" dirty="0"/>
              <a:t>Discuss how automated tools can help streamline the risk assessment process by quickly identifying vulnerabilities and assessing risks based on predefined criteria.  Examples:  </a:t>
            </a:r>
            <a:r>
              <a:rPr lang="en-US" dirty="0" err="1"/>
              <a:t>RiskLens</a:t>
            </a:r>
            <a:r>
              <a:rPr lang="en-US" dirty="0"/>
              <a:t>, Tenable, Nessus, Rapid7</a:t>
            </a:r>
          </a:p>
          <a:p>
            <a:pPr>
              <a:buFont typeface="Arial" panose="020B0604020202020204" pitchFamily="34" charset="0"/>
              <a:buNone/>
            </a:pPr>
            <a:r>
              <a:rPr lang="en-US" b="1" dirty="0"/>
              <a:t>Key Features</a:t>
            </a:r>
            <a:r>
              <a:rPr lang="en-US" dirty="0"/>
              <a:t>: Real-time risk monitoring, vulnerability scanning, and impact analysis capabilities.</a:t>
            </a:r>
          </a:p>
          <a:p>
            <a:pPr marL="0" indent="0">
              <a:buFont typeface="Arial" panose="020B0604020202020204" pitchFamily="34" charset="0"/>
              <a:buNone/>
            </a:pPr>
            <a:endParaRPr lang="en-US" dirty="0"/>
          </a:p>
          <a:p>
            <a:r>
              <a:rPr lang="en-US" b="1" dirty="0"/>
              <a:t>Threat Intelligence Platforms</a:t>
            </a:r>
            <a:endParaRPr lang="en-US" dirty="0"/>
          </a:p>
          <a:p>
            <a:pPr>
              <a:buFont typeface="Arial" panose="020B0604020202020204" pitchFamily="34" charset="0"/>
              <a:buNone/>
            </a:pPr>
            <a:r>
              <a:rPr lang="en-US" dirty="0"/>
              <a:t>Explain the role of threat intelligence platforms in prioritizing threat hunting by providing up-to-date information on emerging threats and attack vectors.</a:t>
            </a:r>
          </a:p>
          <a:p>
            <a:pPr marL="0" indent="0">
              <a:buFont typeface="Arial" panose="020B0604020202020204" pitchFamily="34" charset="0"/>
              <a:buNone/>
            </a:pPr>
            <a:r>
              <a:rPr lang="en-US" b="1" dirty="0"/>
              <a:t>Benefits</a:t>
            </a:r>
            <a:r>
              <a:rPr lang="en-US" dirty="0"/>
              <a:t>: Enhanced situational awareness and proactive threat hunting based on current threat landscapes.</a:t>
            </a:r>
          </a:p>
          <a:p>
            <a:pPr marL="0" indent="0">
              <a:buFont typeface="Arial" panose="020B0604020202020204" pitchFamily="34" charset="0"/>
              <a:buNone/>
            </a:pPr>
            <a:endParaRPr lang="en-US" dirty="0"/>
          </a:p>
          <a:p>
            <a:r>
              <a:rPr lang="en-US" b="1" dirty="0"/>
              <a:t>Security Analytics Tools</a:t>
            </a:r>
            <a:endParaRPr lang="en-US" dirty="0"/>
          </a:p>
          <a:p>
            <a:pPr>
              <a:buFont typeface="Arial" panose="020B0604020202020204" pitchFamily="34" charset="0"/>
              <a:buNone/>
            </a:pPr>
            <a:r>
              <a:rPr lang="en-US" b="0" dirty="0"/>
              <a:t>Discuss </a:t>
            </a:r>
            <a:r>
              <a:rPr lang="en-US" dirty="0"/>
              <a:t>how security analytics tools utilize data from various sources within the ICS to identify patterns and anomalies that may indicate potential threats.</a:t>
            </a:r>
          </a:p>
          <a:p>
            <a:pPr marL="0" indent="0">
              <a:buFont typeface="Arial" panose="020B0604020202020204" pitchFamily="34" charset="0"/>
              <a:buNone/>
            </a:pPr>
            <a:r>
              <a:rPr lang="en-US" b="1" dirty="0"/>
              <a:t>Examples</a:t>
            </a:r>
            <a:r>
              <a:rPr lang="en-US" dirty="0"/>
              <a:t>: IBM </a:t>
            </a:r>
            <a:r>
              <a:rPr lang="en-US" dirty="0" err="1"/>
              <a:t>QRadar</a:t>
            </a:r>
            <a:r>
              <a:rPr lang="en-US" dirty="0"/>
              <a:t>, Splunk Enterprise Security, or LogRhythm.</a:t>
            </a:r>
          </a:p>
          <a:p>
            <a:pPr marL="0" indent="0">
              <a:buFont typeface="Arial" panose="020B0604020202020204" pitchFamily="34" charset="0"/>
              <a:buNone/>
            </a:pPr>
            <a:endParaRPr lang="en-US" dirty="0"/>
          </a:p>
          <a:p>
            <a:r>
              <a:rPr lang="en-US" b="1" dirty="0"/>
              <a:t>Incident Response Platforms</a:t>
            </a:r>
            <a:endParaRPr lang="en-US" dirty="0"/>
          </a:p>
          <a:p>
            <a:pPr>
              <a:buFont typeface="Arial" panose="020B0604020202020204" pitchFamily="34" charset="0"/>
              <a:buNone/>
            </a:pPr>
            <a:r>
              <a:rPr lang="en-US" dirty="0"/>
              <a:t>Outline how incident response platforms can help manage and prioritize alerts, ensuring that the most critical are addressed first.</a:t>
            </a:r>
          </a:p>
          <a:p>
            <a:pPr marL="0" indent="0">
              <a:buFont typeface="Arial" panose="020B0604020202020204" pitchFamily="34" charset="0"/>
              <a:buNone/>
            </a:pPr>
            <a:r>
              <a:rPr lang="en-US" dirty="0"/>
              <a:t>Examples: Palo Alto Networks Cortex or FireEye Helix</a:t>
            </a:r>
          </a:p>
          <a:p>
            <a:pPr marL="0" indent="0">
              <a:buFont typeface="Arial" panose="020B0604020202020204" pitchFamily="34" charset="0"/>
              <a:buNone/>
            </a:pPr>
            <a:endParaRPr lang="en-US" dirty="0"/>
          </a:p>
          <a:p>
            <a:r>
              <a:rPr lang="en-US" b="1" dirty="0"/>
              <a:t>Collaborative Tools</a:t>
            </a:r>
            <a:endParaRPr lang="en-US" dirty="0"/>
          </a:p>
          <a:p>
            <a:pPr>
              <a:buFont typeface="Arial" panose="020B0604020202020204" pitchFamily="34" charset="0"/>
              <a:buNone/>
            </a:pPr>
            <a:r>
              <a:rPr lang="en-US" dirty="0"/>
              <a:t>Discuss the importance of collaboration tools in facilitating communication and coordination among the threat hunting team and other departments.  Examples: Microsoft Teams or Slack channels dedicated to cybersecurity</a:t>
            </a:r>
          </a:p>
          <a:p>
            <a:pPr marL="0" indent="0">
              <a:buFont typeface="Arial" panose="020B0604020202020204" pitchFamily="34" charset="0"/>
              <a:buNone/>
            </a:pPr>
            <a:r>
              <a:rPr lang="en-US" b="1" dirty="0"/>
              <a:t>Advantages</a:t>
            </a:r>
            <a:r>
              <a:rPr lang="en-US" dirty="0"/>
              <a:t>: Real-time sharing of threat information and coordinated response strategies.</a:t>
            </a:r>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https://www.cyberworld.com.hk/product/fireeye-helix/</a:t>
            </a:r>
          </a:p>
        </p:txBody>
      </p:sp>
      <p:sp>
        <p:nvSpPr>
          <p:cNvPr id="4" name="Date Placeholder 3">
            <a:extLst>
              <a:ext uri="{FF2B5EF4-FFF2-40B4-BE49-F238E27FC236}">
                <a16:creationId xmlns:a16="http://schemas.microsoft.com/office/drawing/2014/main" id="{695EFA25-763B-8199-09C8-05A8E0B45E9E}"/>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FC55364F-CF1D-72E9-6B85-C81A91991E20}"/>
              </a:ext>
            </a:extLst>
          </p:cNvPr>
          <p:cNvSpPr>
            <a:spLocks noGrp="1"/>
          </p:cNvSpPr>
          <p:nvPr>
            <p:ph type="sldNum" sz="quarter" idx="5"/>
          </p:nvPr>
        </p:nvSpPr>
        <p:spPr/>
        <p:txBody>
          <a:bodyPr/>
          <a:lstStyle/>
          <a:p>
            <a:fld id="{352683B9-BE6E-4598-85C0-E9020C903FF0}" type="slidenum">
              <a:rPr lang="en-US" smtClean="0"/>
              <a:pPr/>
              <a:t>33</a:t>
            </a:fld>
            <a:endParaRPr lang="en-US"/>
          </a:p>
        </p:txBody>
      </p:sp>
    </p:spTree>
    <p:extLst>
      <p:ext uri="{BB962C8B-B14F-4D97-AF65-F5344CB8AC3E}">
        <p14:creationId xmlns:p14="http://schemas.microsoft.com/office/powerpoint/2010/main" val="93909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8B521-5A8E-5741-759E-6DDE98281E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0C4E6-4A58-E8D5-D9B8-CD741C7943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64F5EE-41A3-784D-54AF-403D940425F3}"/>
              </a:ext>
            </a:extLst>
          </p:cNvPr>
          <p:cNvSpPr>
            <a:spLocks noGrp="1"/>
          </p:cNvSpPr>
          <p:nvPr>
            <p:ph type="body" idx="1"/>
          </p:nvPr>
        </p:nvSpPr>
        <p:spPr/>
        <p:txBody>
          <a:bodyPr/>
          <a:lstStyle/>
          <a:p>
            <a:r>
              <a:rPr lang="en-US" b="1" dirty="0"/>
              <a:t>Strategy Development</a:t>
            </a:r>
            <a:endParaRPr lang="en-US" dirty="0"/>
          </a:p>
          <a:p>
            <a:pPr>
              <a:buFont typeface="Arial" panose="020B0604020202020204" pitchFamily="34" charset="0"/>
              <a:buNone/>
            </a:pPr>
            <a:r>
              <a:rPr lang="en-US" dirty="0"/>
              <a:t>Begin with the development of a threat hunting strategy that integrates the prioritization criteria established through risk assessments and threat analyses.</a:t>
            </a:r>
          </a:p>
          <a:p>
            <a:pPr>
              <a:buFont typeface="Arial" panose="020B0604020202020204" pitchFamily="34" charset="0"/>
              <a:buNone/>
            </a:pPr>
            <a:r>
              <a:rPr lang="en-US" b="1" dirty="0"/>
              <a:t>Key Components</a:t>
            </a:r>
            <a:r>
              <a:rPr lang="en-US" dirty="0"/>
              <a:t>: Defining objectives, setting goals, determining scope based on prioritized assets and threats.</a:t>
            </a:r>
          </a:p>
          <a:p>
            <a:pPr marL="0" indent="0">
              <a:buFont typeface="Arial" panose="020B0604020202020204" pitchFamily="34" charset="0"/>
              <a:buNone/>
            </a:pPr>
            <a:endParaRPr lang="en-US" dirty="0"/>
          </a:p>
          <a:p>
            <a:r>
              <a:rPr lang="en-US" b="1" dirty="0"/>
              <a:t>Action Plan Creation</a:t>
            </a:r>
            <a:endParaRPr lang="en-US" dirty="0"/>
          </a:p>
          <a:p>
            <a:pPr>
              <a:buFont typeface="Arial" panose="020B0604020202020204" pitchFamily="34" charset="0"/>
              <a:buNone/>
            </a:pPr>
            <a:r>
              <a:rPr lang="en-US" dirty="0"/>
              <a:t>Outline how to create a detailed action plan that specifies what actions to take, who is responsible, and the timeline for execution. This plan should align with the strategic priorities identified.</a:t>
            </a:r>
          </a:p>
          <a:p>
            <a:pPr marL="0" indent="0">
              <a:buFont typeface="Arial" panose="020B0604020202020204" pitchFamily="34" charset="0"/>
              <a:buNone/>
            </a:pPr>
            <a:endParaRPr lang="en-US" dirty="0"/>
          </a:p>
          <a:p>
            <a:r>
              <a:rPr lang="en-US" b="1" dirty="0"/>
              <a:t>Resource Allocation</a:t>
            </a:r>
            <a:endParaRPr lang="en-US" dirty="0"/>
          </a:p>
          <a:p>
            <a:pPr>
              <a:buFont typeface="Arial" panose="020B0604020202020204" pitchFamily="34" charset="0"/>
              <a:buNone/>
            </a:pPr>
            <a:r>
              <a:rPr lang="en-US" dirty="0"/>
              <a:t>Discuss the allocation of resources, including personnel, technologies, and budget, in accordance with the priority of the threat hunting tasks.</a:t>
            </a:r>
          </a:p>
          <a:p>
            <a:pPr marL="0" indent="0">
              <a:buFont typeface="Arial" panose="020B0604020202020204" pitchFamily="34" charset="0"/>
              <a:buNone/>
            </a:pPr>
            <a:endParaRPr lang="en-US" dirty="0"/>
          </a:p>
          <a:p>
            <a:r>
              <a:rPr lang="en-US" b="1" dirty="0"/>
              <a:t>Training and Readiness</a:t>
            </a: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Discuss the need for training and preparing the threat hunting team to effectively implement the strategy. This includes both technical skills and knowledge of the operational environment.  The objective is to ensure all team members understand their roles and are competent in the tools and techniques they will use.</a:t>
            </a:r>
          </a:p>
          <a:p>
            <a:pPr>
              <a:buFont typeface="Arial" panose="020B0604020202020204" pitchFamily="34" charset="0"/>
              <a:buNone/>
            </a:pPr>
            <a:endParaRPr lang="en-US" dirty="0"/>
          </a:p>
          <a:p>
            <a:r>
              <a:rPr lang="en-US" b="1" dirty="0"/>
              <a:t>Monitoring and Evaluation</a:t>
            </a:r>
            <a:endParaRPr lang="en-US" dirty="0"/>
          </a:p>
          <a:p>
            <a:pPr>
              <a:buFont typeface="Arial" panose="020B0604020202020204" pitchFamily="34" charset="0"/>
              <a:buNone/>
            </a:pPr>
            <a:r>
              <a:rPr lang="en-US" dirty="0"/>
              <a:t>Explain how ongoing monitoring and evaluation are crucial to assess the effectiveness of the threat hunting strategy and make necessary adjustments.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https://easy-peasy.ai/ai-image-generator/images/staff-briefing-illustration-diverse-team-icons</a:t>
            </a:r>
          </a:p>
        </p:txBody>
      </p:sp>
      <p:sp>
        <p:nvSpPr>
          <p:cNvPr id="4" name="Date Placeholder 3">
            <a:extLst>
              <a:ext uri="{FF2B5EF4-FFF2-40B4-BE49-F238E27FC236}">
                <a16:creationId xmlns:a16="http://schemas.microsoft.com/office/drawing/2014/main" id="{5A550C36-6BD8-6B7C-F9E8-C070972A958C}"/>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041E30F-79A1-CB20-1C58-3E3657D2E064}"/>
              </a:ext>
            </a:extLst>
          </p:cNvPr>
          <p:cNvSpPr>
            <a:spLocks noGrp="1"/>
          </p:cNvSpPr>
          <p:nvPr>
            <p:ph type="sldNum" sz="quarter" idx="5"/>
          </p:nvPr>
        </p:nvSpPr>
        <p:spPr/>
        <p:txBody>
          <a:bodyPr/>
          <a:lstStyle/>
          <a:p>
            <a:fld id="{352683B9-BE6E-4598-85C0-E9020C903FF0}" type="slidenum">
              <a:rPr lang="en-US" smtClean="0"/>
              <a:pPr/>
              <a:t>34</a:t>
            </a:fld>
            <a:endParaRPr lang="en-US"/>
          </a:p>
        </p:txBody>
      </p:sp>
    </p:spTree>
    <p:extLst>
      <p:ext uri="{BB962C8B-B14F-4D97-AF65-F5344CB8AC3E}">
        <p14:creationId xmlns:p14="http://schemas.microsoft.com/office/powerpoint/2010/main" val="1292148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https://cybersecuritynews.com/threat-hunting-tools/</a:t>
            </a:r>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35</a:t>
            </a:fld>
            <a:endParaRPr lang="en-US"/>
          </a:p>
        </p:txBody>
      </p:sp>
    </p:spTree>
    <p:extLst>
      <p:ext uri="{BB962C8B-B14F-4D97-AF65-F5344CB8AC3E}">
        <p14:creationId xmlns:p14="http://schemas.microsoft.com/office/powerpoint/2010/main" val="4239677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0F683-97B7-4C4D-456C-15BE8F1D4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1709A2-A36F-7C78-6EAF-F8825AAE7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E762B3-FE91-E77F-3232-8EC7ED98DD4C}"/>
              </a:ext>
            </a:extLst>
          </p:cNvPr>
          <p:cNvSpPr>
            <a:spLocks noGrp="1"/>
          </p:cNvSpPr>
          <p:nvPr>
            <p:ph type="body" idx="1"/>
          </p:nvPr>
        </p:nvSpPr>
        <p:spPr/>
        <p:txBody>
          <a:bodyPr/>
          <a:lstStyle/>
          <a:p>
            <a:pPr marL="0" indent="0">
              <a:buFont typeface="Arial" panose="020B0604020202020204" pitchFamily="34" charset="0"/>
              <a:buNone/>
            </a:pPr>
            <a:r>
              <a:rPr lang="en-US" b="1" u="sng" dirty="0"/>
              <a:t>Key Functions of Threat Hunting Tools</a:t>
            </a:r>
          </a:p>
          <a:p>
            <a:pPr marL="0" indent="0">
              <a:buFont typeface="Arial" panose="020B0604020202020204" pitchFamily="34" charset="0"/>
              <a:buNone/>
            </a:pPr>
            <a:r>
              <a:rPr lang="en-US" b="1" dirty="0"/>
              <a:t>Automated Monitoring</a:t>
            </a:r>
            <a:r>
              <a:rPr lang="en-US" dirty="0"/>
              <a:t>: Constant surveillance of the network and systems to quickly identify unusual patterns.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Behavior Analysis</a:t>
            </a:r>
            <a:r>
              <a:rPr lang="en-US" dirty="0"/>
              <a:t>: Analysis of user and device behavior to detect deviations from normal operations.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Anomaly Detection</a:t>
            </a:r>
            <a:r>
              <a:rPr lang="en-US" dirty="0"/>
              <a:t>: Using advanced algorithms and machine learning techniques to identify threats that traditional security measures may overlook.</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Incident Response</a:t>
            </a:r>
            <a:r>
              <a:rPr lang="en-US" dirty="0"/>
              <a:t>: Tools often include features that help coordinate and automate responses to identified threats, reducing the time between detection and response.</a:t>
            </a:r>
          </a:p>
          <a:p>
            <a:pPr marL="0" indent="0">
              <a:buFont typeface="Arial" panose="020B0604020202020204" pitchFamily="34" charset="0"/>
              <a:buNone/>
            </a:pPr>
            <a:endParaRPr lang="en-US" dirty="0"/>
          </a:p>
          <a:p>
            <a:pPr marL="0" indent="0">
              <a:buFont typeface="Arial" panose="020B0604020202020204" pitchFamily="34" charset="0"/>
              <a:buNone/>
            </a:pPr>
            <a:r>
              <a:rPr lang="en-US" b="1" u="sng" dirty="0"/>
              <a:t>BENEFITS</a:t>
            </a:r>
          </a:p>
          <a:p>
            <a:pPr marL="0" indent="0">
              <a:buFont typeface="Arial" panose="020B0604020202020204" pitchFamily="34" charset="0"/>
              <a:buNone/>
            </a:pPr>
            <a:r>
              <a:rPr lang="en-US" b="1" dirty="0"/>
              <a:t>Reduced Detection Time</a:t>
            </a:r>
            <a:r>
              <a:rPr lang="en-US" dirty="0"/>
              <a:t>: Minimize the time it takes to detect threats, thereby reducing potential damage.</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Enhanced Accuracy</a:t>
            </a:r>
            <a:r>
              <a:rPr lang="en-US" dirty="0"/>
              <a:t>: Increase the accuracy of threat detection with sophisticated data analysis.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Operational Continuity</a:t>
            </a:r>
            <a:r>
              <a:rPr lang="en-US" dirty="0"/>
              <a:t>: Maintain operational continuity by preventing or minimizing disruptions caused by cyber incidents.</a:t>
            </a:r>
          </a:p>
          <a:p>
            <a:pPr marL="0" indent="0">
              <a:buFont typeface="Arial" panose="020B0604020202020204" pitchFamily="34" charset="0"/>
              <a:buNone/>
            </a:pPr>
            <a:endParaRPr lang="en-US" b="1" dirty="0"/>
          </a:p>
          <a:p>
            <a:pPr marL="0" indent="0">
              <a:buFont typeface="Arial" panose="020B0604020202020204" pitchFamily="34" charset="0"/>
              <a:buNone/>
            </a:pPr>
            <a:r>
              <a:rPr lang="en-US" b="1" dirty="0"/>
              <a:t>Compliance Support</a:t>
            </a:r>
            <a:r>
              <a:rPr lang="en-US" dirty="0"/>
              <a:t>: Help in maintaining compliance with industry-specific cybersecurity standards and regulations.</a:t>
            </a:r>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https://www.sangfor.com/blog/cybersecurity/best-open-source-threat-hunting-tools</a:t>
            </a:r>
          </a:p>
        </p:txBody>
      </p:sp>
      <p:sp>
        <p:nvSpPr>
          <p:cNvPr id="4" name="Date Placeholder 3">
            <a:extLst>
              <a:ext uri="{FF2B5EF4-FFF2-40B4-BE49-F238E27FC236}">
                <a16:creationId xmlns:a16="http://schemas.microsoft.com/office/drawing/2014/main" id="{64D2D56A-E6CE-B96E-BE74-5A1653CDA065}"/>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E5A2BC0-9457-94C3-A492-3416524A6163}"/>
              </a:ext>
            </a:extLst>
          </p:cNvPr>
          <p:cNvSpPr>
            <a:spLocks noGrp="1"/>
          </p:cNvSpPr>
          <p:nvPr>
            <p:ph type="sldNum" sz="quarter" idx="5"/>
          </p:nvPr>
        </p:nvSpPr>
        <p:spPr/>
        <p:txBody>
          <a:bodyPr/>
          <a:lstStyle/>
          <a:p>
            <a:fld id="{352683B9-BE6E-4598-85C0-E9020C903FF0}" type="slidenum">
              <a:rPr lang="en-US" smtClean="0"/>
              <a:pPr/>
              <a:t>36</a:t>
            </a:fld>
            <a:endParaRPr lang="en-US"/>
          </a:p>
        </p:txBody>
      </p:sp>
    </p:spTree>
    <p:extLst>
      <p:ext uri="{BB962C8B-B14F-4D97-AF65-F5344CB8AC3E}">
        <p14:creationId xmlns:p14="http://schemas.microsoft.com/office/powerpoint/2010/main" val="2526325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6D5B3-C62E-1FE2-B367-8D4519070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EE9CA4-F4B5-F260-A28E-DB43015376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18929D-EAB7-F8FC-3B22-1E10ECA08D27}"/>
              </a:ext>
            </a:extLst>
          </p:cNvPr>
          <p:cNvSpPr>
            <a:spLocks noGrp="1"/>
          </p:cNvSpPr>
          <p:nvPr>
            <p:ph type="body" idx="1"/>
          </p:nvPr>
        </p:nvSpPr>
        <p:spPr/>
        <p:txBody>
          <a:bodyPr/>
          <a:lstStyle/>
          <a:p>
            <a:r>
              <a:rPr lang="en-US" b="1" dirty="0"/>
              <a:t>Security Information and Event Management (SIEM) Systems</a:t>
            </a:r>
            <a:endParaRPr lang="en-US" dirty="0"/>
          </a:p>
          <a:p>
            <a:pPr>
              <a:buFont typeface="Arial" panose="020B0604020202020204" pitchFamily="34" charset="0"/>
              <a:buNone/>
            </a:pPr>
            <a:r>
              <a:rPr lang="en-US" dirty="0"/>
              <a:t>SIEM systems aggregate and analyze log data from various sources within an ICS network, providing real-time analysis and alerts based on predefined rules and behaviors.</a:t>
            </a:r>
          </a:p>
          <a:p>
            <a:pPr marL="0" indent="0">
              <a:buFont typeface="Arial" panose="020B0604020202020204" pitchFamily="34" charset="0"/>
              <a:buNone/>
            </a:pPr>
            <a:r>
              <a:rPr lang="en-US" b="1" dirty="0"/>
              <a:t>Benefits</a:t>
            </a:r>
            <a:r>
              <a:rPr lang="en-US" dirty="0"/>
              <a:t>: Effective for identifying known threats and patterns, centralizing security monitoring, and managing incident response.</a:t>
            </a:r>
          </a:p>
          <a:p>
            <a:pPr marL="0" indent="0">
              <a:buFont typeface="Arial" panose="020B0604020202020204" pitchFamily="34" charset="0"/>
              <a:buNone/>
            </a:pPr>
            <a:endParaRPr lang="en-US" dirty="0"/>
          </a:p>
          <a:p>
            <a:r>
              <a:rPr lang="en-US" b="1" dirty="0"/>
              <a:t>Endpoint Detection and Response (EDR) Systems</a:t>
            </a:r>
            <a:endParaRPr lang="en-US" dirty="0"/>
          </a:p>
          <a:p>
            <a:pPr>
              <a:buFont typeface="Arial" panose="020B0604020202020204" pitchFamily="34" charset="0"/>
              <a:buNone/>
            </a:pPr>
            <a:r>
              <a:rPr lang="en-US" dirty="0"/>
              <a:t>EDR solutions monitor endpoints for suspicious activities, capturing detailed data that can be used for forensic analysis and threat mitigation.</a:t>
            </a:r>
          </a:p>
          <a:p>
            <a:pPr marL="0" indent="0">
              <a:buFont typeface="Arial" panose="020B0604020202020204" pitchFamily="34" charset="0"/>
              <a:buNone/>
            </a:pPr>
            <a:r>
              <a:rPr lang="en-US" b="1" dirty="0"/>
              <a:t>Benefits</a:t>
            </a:r>
            <a:r>
              <a:rPr lang="en-US" dirty="0"/>
              <a:t>: Provides visibility into endpoint activities, crucial for detecting and responding to malware and other threats that bypass perimeter defenses.</a:t>
            </a:r>
          </a:p>
          <a:p>
            <a:pPr marL="0" indent="0">
              <a:buFont typeface="Arial" panose="020B0604020202020204" pitchFamily="34" charset="0"/>
              <a:buNone/>
            </a:pPr>
            <a:endParaRPr lang="en-US" dirty="0"/>
          </a:p>
          <a:p>
            <a:r>
              <a:rPr lang="en-US" b="1" dirty="0"/>
              <a:t>Network Traffic Analysis Tools</a:t>
            </a:r>
            <a:endParaRPr lang="en-US" dirty="0"/>
          </a:p>
          <a:p>
            <a:pPr>
              <a:buFont typeface="Arial" panose="020B0604020202020204" pitchFamily="34" charset="0"/>
              <a:buNone/>
            </a:pPr>
            <a:r>
              <a:rPr lang="en-US" dirty="0"/>
              <a:t>These tools inspect the data passing through the network to identify unusual patterns or anomalies that might suggest malicious activity.</a:t>
            </a:r>
          </a:p>
          <a:p>
            <a:pPr marL="0" indent="0">
              <a:buFont typeface="Arial" panose="020B0604020202020204" pitchFamily="34" charset="0"/>
              <a:buNone/>
            </a:pPr>
            <a:r>
              <a:rPr lang="en-US" b="1" dirty="0"/>
              <a:t>Benefits</a:t>
            </a:r>
            <a:r>
              <a:rPr lang="en-US" dirty="0"/>
              <a:t>: Essential for spotting advanced threats that do not match known signatures or behaviors, offering a deeper insight into network operations</a:t>
            </a:r>
          </a:p>
          <a:p>
            <a:pPr marL="0" indent="0">
              <a:buFont typeface="Arial" panose="020B0604020202020204" pitchFamily="34" charset="0"/>
              <a:buNone/>
            </a:pPr>
            <a:endParaRPr lang="en-US" dirty="0"/>
          </a:p>
          <a:p>
            <a:r>
              <a:rPr lang="en-US" b="1" dirty="0"/>
              <a:t>Threat Intelligence Platforms</a:t>
            </a:r>
            <a:endParaRPr lang="en-US" dirty="0"/>
          </a:p>
          <a:p>
            <a:pPr>
              <a:buFont typeface="Arial" panose="020B0604020202020204" pitchFamily="34" charset="0"/>
              <a:buNone/>
            </a:pPr>
            <a:r>
              <a:rPr lang="en-US" dirty="0"/>
              <a:t>Platforms that collect and analyze information about emerging or existing threat actors and their tactics, techniques, and procedures (TTPs).</a:t>
            </a:r>
          </a:p>
          <a:p>
            <a:pPr marL="0" indent="0">
              <a:buFont typeface="Arial" panose="020B0604020202020204" pitchFamily="34" charset="0"/>
              <a:buNone/>
            </a:pPr>
            <a:r>
              <a:rPr lang="en-US" b="1" dirty="0"/>
              <a:t>Benefits</a:t>
            </a:r>
            <a:r>
              <a:rPr lang="en-US" dirty="0"/>
              <a:t>: Enhances the ability of threat hunters to predict, identify, and respond to threats based on the latest intelligence.</a:t>
            </a:r>
          </a:p>
          <a:p>
            <a:pPr marL="0" indent="0">
              <a:buFont typeface="Arial" panose="020B0604020202020204" pitchFamily="34" charset="0"/>
              <a:buNone/>
            </a:pPr>
            <a:endParaRPr lang="en-US" dirty="0"/>
          </a:p>
          <a:p>
            <a:r>
              <a:rPr lang="en-US" b="1" dirty="0"/>
              <a:t>Deception Technology</a:t>
            </a:r>
            <a:endParaRPr lang="en-US" dirty="0"/>
          </a:p>
          <a:p>
            <a:pPr>
              <a:buFont typeface="Arial" panose="020B0604020202020204" pitchFamily="34" charset="0"/>
              <a:buNone/>
            </a:pPr>
            <a:r>
              <a:rPr lang="en-US" dirty="0"/>
              <a:t>Tools that create decoys or traps within the network to lure attackers, revealing their presence and methods without exposing actual assets.</a:t>
            </a:r>
          </a:p>
          <a:p>
            <a:pPr marL="0" indent="0">
              <a:buFont typeface="Arial" panose="020B0604020202020204" pitchFamily="34" charset="0"/>
              <a:buNone/>
            </a:pPr>
            <a:r>
              <a:rPr lang="en-US" b="1" dirty="0"/>
              <a:t>Benefits</a:t>
            </a:r>
            <a:r>
              <a:rPr lang="en-US" dirty="0"/>
              <a:t>: Effective for identifying attackers who have penetrated network defenses, allowing for real-time threat analysis and response without risk to real assets.</a:t>
            </a:r>
          </a:p>
          <a:p>
            <a:pPr marL="0" indent="0">
              <a:buFont typeface="Arial" panose="020B0604020202020204" pitchFamily="34" charset="0"/>
              <a:buNone/>
            </a:pPr>
            <a:endParaRPr lang="en-US" dirty="0"/>
          </a:p>
          <a:p>
            <a:r>
              <a:rPr lang="en-US" b="1" dirty="0"/>
              <a:t>Forensic Analysis Tools</a:t>
            </a:r>
            <a:endParaRPr lang="en-US" dirty="0"/>
          </a:p>
          <a:p>
            <a:pPr>
              <a:buFont typeface="Arial" panose="020B0604020202020204" pitchFamily="34" charset="0"/>
              <a:buNone/>
            </a:pPr>
            <a:r>
              <a:rPr lang="en-US" dirty="0"/>
              <a:t>Tools used to perform detailed investigations after a security incident has been detected, helping to understand the breach and prevent future occurrences.</a:t>
            </a:r>
          </a:p>
          <a:p>
            <a:pPr marL="0" indent="0">
              <a:buFont typeface="Arial" panose="020B0604020202020204" pitchFamily="34" charset="0"/>
              <a:buNone/>
            </a:pPr>
            <a:r>
              <a:rPr lang="en-US" b="1" dirty="0"/>
              <a:t>Benefits</a:t>
            </a:r>
            <a:r>
              <a:rPr lang="en-US" dirty="0"/>
              <a:t>: Critical for uncovering the root cause of incidents and ensuring comprehensive remediation measures are implemented.</a:t>
            </a:r>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https://subscription.packtpub.com/book/data/9781788472173/11/ch11lvl1sec85/understanding-stream-processing</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1DA7D41C-15DE-99C4-9422-CEE962C1841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97C65542-B620-A35A-16C8-EE154F97FC3A}"/>
              </a:ext>
            </a:extLst>
          </p:cNvPr>
          <p:cNvSpPr>
            <a:spLocks noGrp="1"/>
          </p:cNvSpPr>
          <p:nvPr>
            <p:ph type="sldNum" sz="quarter" idx="5"/>
          </p:nvPr>
        </p:nvSpPr>
        <p:spPr/>
        <p:txBody>
          <a:bodyPr/>
          <a:lstStyle/>
          <a:p>
            <a:fld id="{352683B9-BE6E-4598-85C0-E9020C903FF0}" type="slidenum">
              <a:rPr lang="en-US" smtClean="0"/>
              <a:pPr/>
              <a:t>37</a:t>
            </a:fld>
            <a:endParaRPr lang="en-US"/>
          </a:p>
        </p:txBody>
      </p:sp>
    </p:spTree>
    <p:extLst>
      <p:ext uri="{BB962C8B-B14F-4D97-AF65-F5344CB8AC3E}">
        <p14:creationId xmlns:p14="http://schemas.microsoft.com/office/powerpoint/2010/main" val="206485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CE4BE-84BE-907A-7EE0-F71AB5FEA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9B0532-9542-FD12-5BE6-5A538B8A48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2A9601-FF07-0463-B327-E19C50B2A239}"/>
              </a:ext>
            </a:extLst>
          </p:cNvPr>
          <p:cNvSpPr>
            <a:spLocks noGrp="1"/>
          </p:cNvSpPr>
          <p:nvPr>
            <p:ph type="body" idx="1"/>
          </p:nvPr>
        </p:nvSpPr>
        <p:spPr/>
        <p:txBody>
          <a:bodyPr/>
          <a:lstStyle/>
          <a:p>
            <a:r>
              <a:rPr lang="en-US" b="1" dirty="0"/>
              <a:t>Compatibility Considerations</a:t>
            </a:r>
            <a:endParaRPr lang="en-US" dirty="0"/>
          </a:p>
          <a:p>
            <a:pPr>
              <a:buFont typeface="Arial" panose="020B0604020202020204" pitchFamily="34" charset="0"/>
              <a:buNone/>
            </a:pPr>
            <a:r>
              <a:rPr lang="en-US" dirty="0"/>
              <a:t>Discuss the importance of selecting tools that are compatible with the specific hardware and software environments of ICS, including legacy systems and proprietary protocols.</a:t>
            </a:r>
          </a:p>
          <a:p>
            <a:pPr>
              <a:buFont typeface="Arial" panose="020B0604020202020204" pitchFamily="34" charset="0"/>
              <a:buNone/>
            </a:pPr>
            <a:r>
              <a:rPr lang="en-US" b="1" dirty="0"/>
              <a:t>Protocols and Standards</a:t>
            </a:r>
            <a:r>
              <a:rPr lang="en-US" dirty="0"/>
              <a:t>: Emphasize the need for tools that support common ICS protocols like Modbus, Profibus, and DNP3.</a:t>
            </a:r>
          </a:p>
          <a:p>
            <a:pPr>
              <a:buFont typeface="Arial" panose="020B0604020202020204" pitchFamily="34" charset="0"/>
              <a:buNone/>
            </a:pPr>
            <a:r>
              <a:rPr lang="en-US" b="1" dirty="0"/>
              <a:t>System Impact</a:t>
            </a:r>
            <a:r>
              <a:rPr lang="en-US" dirty="0"/>
              <a:t>: Highlight tools designed to operate with minimal impact on system performance and reliability.</a:t>
            </a:r>
          </a:p>
          <a:p>
            <a:pPr marL="0" indent="0">
              <a:buFont typeface="Arial" panose="020B0604020202020204" pitchFamily="34" charset="0"/>
              <a:buNone/>
            </a:pPr>
            <a:endParaRPr lang="en-US" dirty="0"/>
          </a:p>
          <a:p>
            <a:r>
              <a:rPr lang="en-US" b="1" dirty="0"/>
              <a:t>Seamless Integration Strategies</a:t>
            </a:r>
            <a:endParaRPr lang="en-US" dirty="0"/>
          </a:p>
          <a:p>
            <a:pPr>
              <a:buFont typeface="Arial" panose="020B0604020202020204" pitchFamily="34" charset="0"/>
              <a:buNone/>
            </a:pPr>
            <a:r>
              <a:rPr lang="en-US" dirty="0"/>
              <a:t>Outline strategies for integrating threat hunting tools into ICS networks seamlessly, ensuring they enhance security without interfering with operational integrity.</a:t>
            </a:r>
          </a:p>
          <a:p>
            <a:pPr>
              <a:buFont typeface="Arial" panose="020B0604020202020204" pitchFamily="34" charset="0"/>
              <a:buNone/>
            </a:pPr>
            <a:r>
              <a:rPr lang="en-US" b="1" dirty="0"/>
              <a:t>Pre-Deployment Testing</a:t>
            </a:r>
            <a:r>
              <a:rPr lang="en-US" dirty="0"/>
              <a:t>: The importance of thorough testing in a controlled environment to ensure no adverse effects on operational systems.</a:t>
            </a:r>
          </a:p>
          <a:p>
            <a:pPr>
              <a:buFont typeface="Arial" panose="020B0604020202020204" pitchFamily="34" charset="0"/>
              <a:buNone/>
            </a:pPr>
            <a:r>
              <a:rPr lang="en-US" b="1" dirty="0"/>
              <a:t>Phased Rollout</a:t>
            </a:r>
            <a:r>
              <a:rPr lang="en-US" dirty="0"/>
              <a:t>: Implementing tools in phases to monitor effects and make adjustments before wide-scale deployment.</a:t>
            </a:r>
          </a:p>
          <a:p>
            <a:pPr>
              <a:buFont typeface="Arial" panose="020B0604020202020204" pitchFamily="34" charset="0"/>
              <a:buNone/>
            </a:pPr>
            <a:endParaRPr lang="en-US" dirty="0"/>
          </a:p>
          <a:p>
            <a:r>
              <a:rPr lang="en-US" b="1" dirty="0"/>
              <a:t>Operational Continuity</a:t>
            </a:r>
            <a:endParaRPr lang="en-US" dirty="0"/>
          </a:p>
          <a:p>
            <a:pPr>
              <a:buFont typeface="Arial" panose="020B0604020202020204" pitchFamily="34" charset="0"/>
              <a:buNone/>
            </a:pPr>
            <a:r>
              <a:rPr lang="en-US" dirty="0"/>
              <a:t>Discuss the importance of maintaining operational continuity and how properly integrated threat hunting tools can assist in proactive maintenance and incident prevention.</a:t>
            </a:r>
          </a:p>
          <a:p>
            <a:pPr>
              <a:buFont typeface="Arial" panose="020B0604020202020204" pitchFamily="34" charset="0"/>
              <a:buNone/>
            </a:pPr>
            <a:r>
              <a:rPr lang="en-US" dirty="0"/>
              <a:t>Some other key points:</a:t>
            </a:r>
          </a:p>
          <a:p>
            <a:pPr>
              <a:buFont typeface="Arial" panose="020B0604020202020204" pitchFamily="34" charset="0"/>
              <a:buNone/>
            </a:pPr>
            <a:r>
              <a:rPr lang="en-US" b="1" dirty="0"/>
              <a:t>Real-Time Monitoring</a:t>
            </a:r>
            <a:r>
              <a:rPr lang="en-US" dirty="0"/>
              <a:t>: Tools that provide real-time data can help identify potential operational issues before they cause system failures.</a:t>
            </a:r>
          </a:p>
          <a:p>
            <a:pPr>
              <a:buFont typeface="Arial" panose="020B0604020202020204" pitchFamily="34" charset="0"/>
              <a:buNone/>
            </a:pPr>
            <a:r>
              <a:rPr lang="en-US" b="1" dirty="0"/>
              <a:t>Incident Response</a:t>
            </a:r>
            <a:r>
              <a:rPr lang="en-US" dirty="0"/>
              <a:t>: Enhanced capabilities to respond swiftly and effectively to any identified threats, minimizing downtime.</a:t>
            </a:r>
          </a:p>
          <a:p>
            <a:pPr marL="0" indent="0">
              <a:buFont typeface="Arial" panose="020B0604020202020204" pitchFamily="34" charset="0"/>
              <a:buNone/>
            </a:pPr>
            <a:endParaRPr lang="en-US" dirty="0"/>
          </a:p>
          <a:p>
            <a:r>
              <a:rPr lang="en-US" b="1" dirty="0"/>
              <a:t>Data Privacy and Security</a:t>
            </a:r>
            <a:endParaRPr lang="en-US" dirty="0"/>
          </a:p>
          <a:p>
            <a:pPr>
              <a:buFont typeface="Arial" panose="020B0604020202020204" pitchFamily="34" charset="0"/>
              <a:buNone/>
            </a:pPr>
            <a:r>
              <a:rPr lang="en-US" dirty="0"/>
              <a:t>Address the considerations for ensuring that the integration of these tools adheres to data privacy and security regulations, particularly important in sectors with stringent compliance requirements.</a:t>
            </a:r>
          </a:p>
          <a:p>
            <a:pPr marL="0" indent="0">
              <a:buFont typeface="Arial" panose="020B0604020202020204" pitchFamily="34" charset="0"/>
              <a:buNone/>
            </a:pPr>
            <a:r>
              <a:rPr lang="en-US" dirty="0"/>
              <a:t>Key points:</a:t>
            </a:r>
          </a:p>
          <a:p>
            <a:pPr marL="0" indent="0">
              <a:buFont typeface="Arial" panose="020B0604020202020204" pitchFamily="34" charset="0"/>
              <a:buNone/>
            </a:pPr>
            <a:r>
              <a:rPr lang="en-US" b="1" dirty="0"/>
              <a:t>Data Handling and Storage</a:t>
            </a:r>
            <a:r>
              <a:rPr lang="en-US" dirty="0"/>
              <a:t>: Ensuring that data collected by these tools is handled and stored securely, respecting privacy laws and compliance requirements.</a:t>
            </a:r>
          </a:p>
          <a:p>
            <a:pPr marL="0" indent="0">
              <a:buFont typeface="Arial" panose="020B0604020202020204" pitchFamily="34" charset="0"/>
              <a:buNone/>
            </a:pPr>
            <a:r>
              <a:rPr lang="en-US" b="1" dirty="0"/>
              <a:t>Access Controls</a:t>
            </a:r>
            <a:r>
              <a:rPr lang="en-US" dirty="0"/>
              <a:t>: Implementing strict access controls and logging to maintain security and traceability.</a:t>
            </a:r>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C3DFDB10-048F-D1A4-3364-9FE110101E9F}"/>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33129E45-CA5E-4ED7-5427-BE23CC88A378}"/>
              </a:ext>
            </a:extLst>
          </p:cNvPr>
          <p:cNvSpPr>
            <a:spLocks noGrp="1"/>
          </p:cNvSpPr>
          <p:nvPr>
            <p:ph type="sldNum" sz="quarter" idx="5"/>
          </p:nvPr>
        </p:nvSpPr>
        <p:spPr/>
        <p:txBody>
          <a:bodyPr/>
          <a:lstStyle/>
          <a:p>
            <a:fld id="{352683B9-BE6E-4598-85C0-E9020C903FF0}" type="slidenum">
              <a:rPr lang="en-US" smtClean="0"/>
              <a:pPr/>
              <a:t>38</a:t>
            </a:fld>
            <a:endParaRPr lang="en-US"/>
          </a:p>
        </p:txBody>
      </p:sp>
    </p:spTree>
    <p:extLst>
      <p:ext uri="{BB962C8B-B14F-4D97-AF65-F5344CB8AC3E}">
        <p14:creationId xmlns:p14="http://schemas.microsoft.com/office/powerpoint/2010/main" val="2206757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5EE9A-98A5-E9FE-8134-09BF531E7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C162E-26E5-B255-CF44-447A14705A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850D43-69E5-27C0-A082-AFA217ABAD01}"/>
              </a:ext>
            </a:extLst>
          </p:cNvPr>
          <p:cNvSpPr>
            <a:spLocks noGrp="1"/>
          </p:cNvSpPr>
          <p:nvPr>
            <p:ph type="body" idx="1"/>
          </p:nvPr>
        </p:nvSpPr>
        <p:spPr/>
        <p:txBody>
          <a:bodyPr/>
          <a:lstStyle/>
          <a:p>
            <a:r>
              <a:rPr lang="en-US" b="1" dirty="0"/>
              <a:t>Assessing Organizational Needs</a:t>
            </a:r>
            <a:endParaRPr lang="en-US" dirty="0"/>
          </a:p>
          <a:p>
            <a:pPr>
              <a:buFont typeface="Arial" panose="020B0604020202020204" pitchFamily="34" charset="0"/>
              <a:buNone/>
            </a:pPr>
            <a:r>
              <a:rPr lang="en-US" dirty="0"/>
              <a:t>Start off by emphasizing the importance of assessing the specific needs of the organization, including the nature of the ICS environment, the type of assets involved, and the predominant threat vectors.</a:t>
            </a:r>
          </a:p>
          <a:p>
            <a:pPr marL="0" indent="0">
              <a:buFont typeface="Arial" panose="020B0604020202020204" pitchFamily="34" charset="0"/>
              <a:buNone/>
            </a:pPr>
            <a:r>
              <a:rPr lang="en-US" dirty="0"/>
              <a:t>Some key points:</a:t>
            </a:r>
          </a:p>
          <a:p>
            <a:pPr marL="0" indent="0">
              <a:buFont typeface="Arial" panose="020B0604020202020204" pitchFamily="34" charset="0"/>
              <a:buNone/>
            </a:pPr>
            <a:r>
              <a:rPr lang="en-US" b="1" dirty="0"/>
              <a:t>System Complexity</a:t>
            </a:r>
            <a:r>
              <a:rPr lang="en-US" dirty="0"/>
              <a:t>: Consider the complexity and diversity of the ICS architecture.</a:t>
            </a:r>
          </a:p>
          <a:p>
            <a:pPr marL="0" indent="0">
              <a:buFont typeface="Arial" panose="020B0604020202020204" pitchFamily="34" charset="0"/>
              <a:buNone/>
            </a:pPr>
            <a:r>
              <a:rPr lang="en-US" b="1" dirty="0"/>
              <a:t>Risk Profile</a:t>
            </a:r>
            <a:r>
              <a:rPr lang="en-US" dirty="0"/>
              <a:t>: Understand the organization's risk profile based on previous incidents and potential threats.</a:t>
            </a:r>
          </a:p>
          <a:p>
            <a:pPr marL="0" indent="0">
              <a:buFont typeface="Arial" panose="020B0604020202020204" pitchFamily="34" charset="0"/>
              <a:buNone/>
            </a:pPr>
            <a:endParaRPr lang="en-US" dirty="0"/>
          </a:p>
          <a:p>
            <a:r>
              <a:rPr lang="en-US" b="1" dirty="0"/>
              <a:t>Tool Compatibility and Integration</a:t>
            </a:r>
            <a:endParaRPr lang="en-US" dirty="0"/>
          </a:p>
          <a:p>
            <a:pPr>
              <a:buFont typeface="Arial" panose="020B0604020202020204" pitchFamily="34" charset="0"/>
              <a:buNone/>
            </a:pPr>
            <a:r>
              <a:rPr lang="en-US" dirty="0"/>
              <a:t>Discuss the need for compatibility between threat hunting tools and existing ICS components, ensuring that tools can be seamlessly integrated without disrupting operational processes.</a:t>
            </a:r>
          </a:p>
          <a:p>
            <a:pPr marL="0" indent="0">
              <a:buFont typeface="Arial" panose="020B0604020202020204" pitchFamily="34" charset="0"/>
              <a:buNone/>
            </a:pPr>
            <a:r>
              <a:rPr lang="en-US" dirty="0"/>
              <a:t>Key points:</a:t>
            </a:r>
          </a:p>
          <a:p>
            <a:pPr marL="0" indent="0">
              <a:buFont typeface="Arial" panose="020B0604020202020204" pitchFamily="34" charset="0"/>
              <a:buNone/>
            </a:pPr>
            <a:r>
              <a:rPr lang="en-US" b="1" dirty="0"/>
              <a:t>Legacy Systems</a:t>
            </a:r>
            <a:r>
              <a:rPr lang="en-US" dirty="0"/>
              <a:t>: Special considerations for integrating tools with older systems that are commonly found in ICS environments.</a:t>
            </a:r>
          </a:p>
          <a:p>
            <a:pPr marL="0" indent="0">
              <a:buFont typeface="Arial" panose="020B0604020202020204" pitchFamily="34" charset="0"/>
              <a:buNone/>
            </a:pPr>
            <a:r>
              <a:rPr lang="en-US" b="1" dirty="0"/>
              <a:t>Scalability</a:t>
            </a:r>
            <a:r>
              <a:rPr lang="en-US" dirty="0"/>
              <a:t>: Ensure tools can scale with the growth of the ICS and the evolving threat landscape.</a:t>
            </a:r>
          </a:p>
          <a:p>
            <a:pPr marL="0" indent="0">
              <a:buFont typeface="Arial" panose="020B0604020202020204" pitchFamily="34" charset="0"/>
              <a:buNone/>
            </a:pPr>
            <a:endParaRPr lang="en-US" dirty="0"/>
          </a:p>
          <a:p>
            <a:r>
              <a:rPr lang="en-US" b="1" dirty="0"/>
              <a:t>Evaluating Tool Effectiveness</a:t>
            </a:r>
            <a:endParaRPr lang="en-US" dirty="0"/>
          </a:p>
          <a:p>
            <a:pPr>
              <a:buFont typeface="Arial" panose="020B0604020202020204" pitchFamily="34" charset="0"/>
              <a:buNone/>
            </a:pPr>
            <a:r>
              <a:rPr lang="en-US" dirty="0"/>
              <a:t>Outline criteria for evaluating the effectiveness of threat hunting tools, including detection capabilities, ease of use, and the ability to provide actionable insights.</a:t>
            </a:r>
          </a:p>
          <a:p>
            <a:pPr marL="0" indent="0">
              <a:buFont typeface="Arial" panose="020B0604020202020204" pitchFamily="34" charset="0"/>
              <a:buNone/>
            </a:pPr>
            <a:r>
              <a:rPr lang="en-US" dirty="0"/>
              <a:t>Some key points:</a:t>
            </a:r>
          </a:p>
          <a:p>
            <a:pPr marL="0" indent="0">
              <a:buFont typeface="Arial" panose="020B0604020202020204" pitchFamily="34" charset="0"/>
              <a:buNone/>
            </a:pPr>
            <a:r>
              <a:rPr lang="en-US" b="1" dirty="0"/>
              <a:t>Detection Rate</a:t>
            </a:r>
            <a:r>
              <a:rPr lang="en-US" dirty="0"/>
              <a:t>: Accuracy and speed of threat detection.</a:t>
            </a:r>
          </a:p>
          <a:p>
            <a:pPr marL="0" indent="0">
              <a:buFont typeface="Arial" panose="020B0604020202020204" pitchFamily="34" charset="0"/>
              <a:buNone/>
            </a:pPr>
            <a:r>
              <a:rPr lang="en-US" b="1" dirty="0"/>
              <a:t>False Positives</a:t>
            </a:r>
            <a:r>
              <a:rPr lang="en-US" dirty="0"/>
              <a:t>: Rate of false alarms and the tool's impact on system operations.</a:t>
            </a:r>
          </a:p>
          <a:p>
            <a:pPr marL="0" indent="0">
              <a:buFont typeface="Arial" panose="020B0604020202020204" pitchFamily="34" charset="0"/>
              <a:buNone/>
            </a:pPr>
            <a:r>
              <a:rPr lang="en-US" b="1" dirty="0"/>
              <a:t>User Interface</a:t>
            </a:r>
            <a:r>
              <a:rPr lang="en-US" dirty="0"/>
              <a:t>: Usability and accessibility of the tool for ICS operators and cybersecurity teams.</a:t>
            </a:r>
          </a:p>
          <a:p>
            <a:pPr marL="0" indent="0">
              <a:buFont typeface="Arial" panose="020B0604020202020204" pitchFamily="34" charset="0"/>
              <a:buNone/>
            </a:pPr>
            <a:endParaRPr lang="en-US" dirty="0"/>
          </a:p>
          <a:p>
            <a:r>
              <a:rPr lang="en-US" b="1" dirty="0"/>
              <a:t>Vendor Reputation and Support</a:t>
            </a:r>
            <a:endParaRPr lang="en-US" dirty="0"/>
          </a:p>
          <a:p>
            <a:pPr>
              <a:buFont typeface="Arial" panose="020B0604020202020204" pitchFamily="34" charset="0"/>
              <a:buNone/>
            </a:pPr>
            <a:r>
              <a:rPr lang="en-US" dirty="0"/>
              <a:t>Consider the reputation of the tool vendors and the level of support they offer, which can be crucial for ensuring the tool remains effective over time.</a:t>
            </a:r>
          </a:p>
          <a:p>
            <a:pPr marL="0" indent="0">
              <a:buFont typeface="Arial" panose="020B0604020202020204" pitchFamily="34" charset="0"/>
              <a:buNone/>
            </a:pPr>
            <a:r>
              <a:rPr lang="en-US" dirty="0"/>
              <a:t>Key points:</a:t>
            </a:r>
          </a:p>
          <a:p>
            <a:pPr marL="0" indent="0">
              <a:buFont typeface="Arial" panose="020B0604020202020204" pitchFamily="34" charset="0"/>
              <a:buNone/>
            </a:pPr>
            <a:r>
              <a:rPr lang="en-US" b="1" dirty="0"/>
              <a:t>Vendor Stability</a:t>
            </a:r>
            <a:r>
              <a:rPr lang="en-US" dirty="0"/>
              <a:t>: Longevity and market presence of the vendor.</a:t>
            </a:r>
          </a:p>
          <a:p>
            <a:pPr marL="0" indent="0">
              <a:buFont typeface="Arial" panose="020B0604020202020204" pitchFamily="34" charset="0"/>
              <a:buNone/>
            </a:pPr>
            <a:r>
              <a:rPr lang="en-US" b="1" dirty="0"/>
              <a:t>Customer Service</a:t>
            </a:r>
            <a:r>
              <a:rPr lang="en-US" dirty="0"/>
              <a:t>: Availability and quality of technical support and training services.</a:t>
            </a:r>
          </a:p>
          <a:p>
            <a:pPr marL="0" indent="0">
              <a:buFont typeface="Arial" panose="020B0604020202020204" pitchFamily="34" charset="0"/>
              <a:buNone/>
            </a:pPr>
            <a:r>
              <a:rPr lang="en-US" b="1" dirty="0"/>
              <a:t>Community and Updates</a:t>
            </a:r>
            <a:r>
              <a:rPr lang="en-US" dirty="0"/>
              <a:t>: Regular updates and an active user community that can provide peer support.</a:t>
            </a:r>
          </a:p>
          <a:p>
            <a:pPr marL="0" indent="0">
              <a:buFont typeface="Arial" panose="020B0604020202020204" pitchFamily="34" charset="0"/>
              <a:buNone/>
            </a:pPr>
            <a:endParaRPr lang="en-US" dirty="0"/>
          </a:p>
          <a:p>
            <a:r>
              <a:rPr lang="en-US" b="1" dirty="0"/>
              <a:t>Regulatory Compliance</a:t>
            </a:r>
            <a:endParaRPr lang="en-US" dirty="0"/>
          </a:p>
          <a:p>
            <a:pPr>
              <a:buFont typeface="Arial" panose="020B0604020202020204" pitchFamily="34" charset="0"/>
              <a:buNone/>
            </a:pPr>
            <a:r>
              <a:rPr lang="en-US" dirty="0"/>
              <a:t>Highlight the importance of selecting tools that help comply with industry regulations and standards, which is especially critical in highly regulated sectors like energy and water treatment.</a:t>
            </a:r>
          </a:p>
          <a:p>
            <a:pPr marL="0" indent="0">
              <a:buFont typeface="Arial" panose="020B0604020202020204" pitchFamily="34" charset="0"/>
              <a:buNone/>
            </a:pPr>
            <a:r>
              <a:rPr lang="en-US" dirty="0"/>
              <a:t>Key points:</a:t>
            </a:r>
          </a:p>
          <a:p>
            <a:pPr marL="0" indent="0">
              <a:buFont typeface="Arial" panose="020B0604020202020204" pitchFamily="34" charset="0"/>
              <a:buNone/>
            </a:pPr>
            <a:r>
              <a:rPr lang="en-US" b="1" dirty="0"/>
              <a:t>Data Protection</a:t>
            </a:r>
            <a:r>
              <a:rPr lang="en-US" dirty="0"/>
              <a:t>: Tools must adhere to data privacy laws applicable to the organization.</a:t>
            </a:r>
          </a:p>
          <a:p>
            <a:pPr marL="0" indent="0">
              <a:buFont typeface="Arial" panose="020B0604020202020204" pitchFamily="34" charset="0"/>
              <a:buNone/>
            </a:pPr>
            <a:r>
              <a:rPr lang="en-US" b="1" dirty="0"/>
              <a:t>Audit Capabilities</a:t>
            </a:r>
            <a:r>
              <a:rPr lang="en-US" dirty="0"/>
              <a:t>: Features that facilitate compliance auditing and reporting.</a:t>
            </a:r>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ChatGPT “can you draw a Compatibility matrix showing different threat hunting tools and their integration levels with various ICS platforms.”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CE272B55-C9AC-D5B6-0BB8-03F5969A903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909486AD-EFFF-5A27-7217-AFF99D6106B8}"/>
              </a:ext>
            </a:extLst>
          </p:cNvPr>
          <p:cNvSpPr>
            <a:spLocks noGrp="1"/>
          </p:cNvSpPr>
          <p:nvPr>
            <p:ph type="sldNum" sz="quarter" idx="5"/>
          </p:nvPr>
        </p:nvSpPr>
        <p:spPr/>
        <p:txBody>
          <a:bodyPr/>
          <a:lstStyle/>
          <a:p>
            <a:fld id="{352683B9-BE6E-4598-85C0-E9020C903FF0}" type="slidenum">
              <a:rPr lang="en-US" smtClean="0"/>
              <a:pPr/>
              <a:t>39</a:t>
            </a:fld>
            <a:endParaRPr lang="en-US"/>
          </a:p>
        </p:txBody>
      </p:sp>
    </p:spTree>
    <p:extLst>
      <p:ext uri="{BB962C8B-B14F-4D97-AF65-F5344CB8AC3E}">
        <p14:creationId xmlns:p14="http://schemas.microsoft.com/office/powerpoint/2010/main" val="3371673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340E0-4527-3AB3-4FB5-6078830E59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55D51D-E9CE-7E58-0C79-D61E65573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52F84-BCAE-2A99-7292-97F699EE04B5}"/>
              </a:ext>
            </a:extLst>
          </p:cNvPr>
          <p:cNvSpPr>
            <a:spLocks noGrp="1"/>
          </p:cNvSpPr>
          <p:nvPr>
            <p:ph type="body" idx="1"/>
          </p:nvPr>
        </p:nvSpPr>
        <p:spPr/>
        <p:txBody>
          <a:bodyPr/>
          <a:lstStyle/>
          <a:p>
            <a:r>
              <a:rPr lang="en-US" dirty="0"/>
              <a:t>Explain that SIEM systems collect, store, and analyze security data from various sources within an organization to provide real-time analysis and alerting of potential security threats.</a:t>
            </a:r>
          </a:p>
          <a:p>
            <a:endParaRPr lang="en-US" b="1" dirty="0"/>
          </a:p>
          <a:p>
            <a:r>
              <a:rPr lang="en-US" b="1" dirty="0"/>
              <a:t>Some Core Functions</a:t>
            </a:r>
            <a:r>
              <a:rPr lang="en-US" dirty="0"/>
              <a:t>: Log aggregation, event correlation, alerting, dashboards, and compliance reporting.</a:t>
            </a:r>
          </a:p>
          <a:p>
            <a:endParaRPr lang="en-US" dirty="0"/>
          </a:p>
          <a:p>
            <a:r>
              <a:rPr lang="en-US" dirty="0"/>
              <a:t>Image Source: https://securityaffairs.com/81288/security/hunting-mitres-attck-splunk.html</a:t>
            </a:r>
          </a:p>
        </p:txBody>
      </p:sp>
      <p:sp>
        <p:nvSpPr>
          <p:cNvPr id="4" name="Date Placeholder 3">
            <a:extLst>
              <a:ext uri="{FF2B5EF4-FFF2-40B4-BE49-F238E27FC236}">
                <a16:creationId xmlns:a16="http://schemas.microsoft.com/office/drawing/2014/main" id="{EAFC01DE-A578-249C-4FA7-0588DC969E17}"/>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B1E1937-0377-A90B-54AF-B2D0C80B6298}"/>
              </a:ext>
            </a:extLst>
          </p:cNvPr>
          <p:cNvSpPr>
            <a:spLocks noGrp="1"/>
          </p:cNvSpPr>
          <p:nvPr>
            <p:ph type="sldNum" sz="quarter" idx="5"/>
          </p:nvPr>
        </p:nvSpPr>
        <p:spPr/>
        <p:txBody>
          <a:bodyPr/>
          <a:lstStyle/>
          <a:p>
            <a:fld id="{352683B9-BE6E-4598-85C0-E9020C903FF0}" type="slidenum">
              <a:rPr lang="en-US" smtClean="0"/>
              <a:pPr/>
              <a:t>40</a:t>
            </a:fld>
            <a:endParaRPr lang="en-US"/>
          </a:p>
        </p:txBody>
      </p:sp>
    </p:spTree>
    <p:extLst>
      <p:ext uri="{BB962C8B-B14F-4D97-AF65-F5344CB8AC3E}">
        <p14:creationId xmlns:p14="http://schemas.microsoft.com/office/powerpoint/2010/main" val="38583041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BBA06-3F02-DCE8-CC4B-AEE953685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26CEDE-76F8-EEFF-42F3-9CA3772C2E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C30A24-CB12-106F-F07B-CC6279EC4959}"/>
              </a:ext>
            </a:extLst>
          </p:cNvPr>
          <p:cNvSpPr>
            <a:spLocks noGrp="1"/>
          </p:cNvSpPr>
          <p:nvPr>
            <p:ph type="body" idx="1"/>
          </p:nvPr>
        </p:nvSpPr>
        <p:spPr/>
        <p:txBody>
          <a:bodyPr/>
          <a:lstStyle/>
          <a:p>
            <a:pPr marL="0" indent="0">
              <a:buFont typeface="Arial" panose="020B0604020202020204" pitchFamily="34" charset="0"/>
              <a:buNone/>
            </a:pPr>
            <a:r>
              <a:rPr lang="en-US" b="1" dirty="0"/>
              <a:t>Real-time Monitoring and Alerts</a:t>
            </a:r>
            <a:r>
              <a:rPr lang="en-US" dirty="0"/>
              <a:t>: Highlight the ability of SIEM to monitor data in real-time and generate alerts on suspicious activities.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Event Correlation</a:t>
            </a:r>
            <a:r>
              <a:rPr lang="en-US" dirty="0"/>
              <a:t>: Explain how SIEM can correlate events across multiple sources to detect patterns that may indicate a cyber threat.</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Forensic Analysis</a:t>
            </a:r>
            <a:r>
              <a:rPr lang="en-US" dirty="0"/>
              <a:t>: Detail the tools available within SIEM systems for conducting forensic investigations into past security incidents.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https://nordcloud.com/tech-community/advantages-of-siem/</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BFCD7E0D-0BE8-3A3C-705B-45F0B06F8B9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FB3BE53-D4DE-488C-245F-8B7D625D2DE0}"/>
              </a:ext>
            </a:extLst>
          </p:cNvPr>
          <p:cNvSpPr>
            <a:spLocks noGrp="1"/>
          </p:cNvSpPr>
          <p:nvPr>
            <p:ph type="sldNum" sz="quarter" idx="5"/>
          </p:nvPr>
        </p:nvSpPr>
        <p:spPr/>
        <p:txBody>
          <a:bodyPr/>
          <a:lstStyle/>
          <a:p>
            <a:fld id="{352683B9-BE6E-4598-85C0-E9020C903FF0}" type="slidenum">
              <a:rPr lang="en-US" smtClean="0"/>
              <a:pPr/>
              <a:t>41</a:t>
            </a:fld>
            <a:endParaRPr lang="en-US"/>
          </a:p>
        </p:txBody>
      </p:sp>
    </p:spTree>
    <p:extLst>
      <p:ext uri="{BB962C8B-B14F-4D97-AF65-F5344CB8AC3E}">
        <p14:creationId xmlns:p14="http://schemas.microsoft.com/office/powerpoint/2010/main" val="2276353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52866820-9C14-9564-F602-A475B502DD0F}"/>
            </a:ext>
          </a:extLst>
        </p:cNvPr>
        <p:cNvGrpSpPr/>
        <p:nvPr/>
      </p:nvGrpSpPr>
      <p:grpSpPr>
        <a:xfrm>
          <a:off x="0" y="0"/>
          <a:ext cx="0" cy="0"/>
          <a:chOff x="0" y="0"/>
          <a:chExt cx="0" cy="0"/>
        </a:xfrm>
      </p:grpSpPr>
      <p:sp>
        <p:nvSpPr>
          <p:cNvPr id="178" name="Google Shape;178;p3:notes">
            <a:extLst>
              <a:ext uri="{FF2B5EF4-FFF2-40B4-BE49-F238E27FC236}">
                <a16:creationId xmlns:a16="http://schemas.microsoft.com/office/drawing/2014/main" id="{4084C6D6-815F-BF30-6E9D-F0AA7886F05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179" name="Google Shape;179;p3:notes">
            <a:extLst>
              <a:ext uri="{FF2B5EF4-FFF2-40B4-BE49-F238E27FC236}">
                <a16:creationId xmlns:a16="http://schemas.microsoft.com/office/drawing/2014/main" id="{7A955A66-E470-C415-57D6-2A49B2F086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0801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8CE85-2929-D5AD-7198-C1F57E6B46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528CD-D2DB-FA2E-D8BF-E952FB516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5D3D5-06A4-C551-A9B7-7D57788F91F9}"/>
              </a:ext>
            </a:extLst>
          </p:cNvPr>
          <p:cNvSpPr>
            <a:spLocks noGrp="1"/>
          </p:cNvSpPr>
          <p:nvPr>
            <p:ph type="body" idx="1"/>
          </p:nvPr>
        </p:nvSpPr>
        <p:spPr/>
        <p:txBody>
          <a:bodyPr/>
          <a:lstStyle/>
          <a:p>
            <a:pPr marL="0" indent="0">
              <a:buFont typeface="Arial" panose="020B0604020202020204" pitchFamily="34" charset="0"/>
              <a:buNone/>
            </a:pPr>
            <a:r>
              <a:rPr lang="en-US" b="1" dirty="0"/>
              <a:t>Splunk Enterprise Security</a:t>
            </a:r>
            <a:r>
              <a:rPr lang="en-US" dirty="0"/>
              <a:t>: Splunk is renowned for its powerful data ingestion and analytics capabilities. It can integrate data from IT and OT sources, providing comprehensive visibility across diverse systems. Splunk’s advanced analytics help detect, investigate, and respond to internal and external threats in real time.</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IBM </a:t>
            </a:r>
            <a:r>
              <a:rPr lang="en-US" b="1" dirty="0" err="1"/>
              <a:t>QRadar</a:t>
            </a:r>
            <a:r>
              <a:rPr lang="en-US" dirty="0"/>
              <a:t>: </a:t>
            </a:r>
            <a:r>
              <a:rPr lang="en-US" dirty="0" err="1"/>
              <a:t>QRadar</a:t>
            </a:r>
            <a:r>
              <a:rPr lang="en-US" dirty="0"/>
              <a:t> is well-regarded for its advanced threat detection and compliance features. It supports a wide range of ICS and SCADA systems, making it ideal for environments with complex security requirements. Its ability to correlate data from various sources helps in identifying potential threats more accurately.</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ArcSight by Micro Focus</a:t>
            </a:r>
            <a:r>
              <a:rPr lang="en-US" dirty="0"/>
              <a:t>: ArcSight offers robust SIEM capabilities with a focus on real-time threat detection. Its flexible architecture can scale to suit various ICS environments, and it provides efficient tools for logging management, event correlation, and compliance reporting.</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LogRhythm</a:t>
            </a:r>
            <a:r>
              <a:rPr lang="en-US" dirty="0"/>
              <a:t>: LogRhythm combines SIEM, log management, network monitoring, and endpoint detection into a unified solution. It's particularly effective in environments where rapid detection and response are critical. LogRhythm also offers features tailored for critical infrastructure protection.</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err="1"/>
              <a:t>Siemplify</a:t>
            </a:r>
            <a:r>
              <a:rPr lang="en-US" dirty="0"/>
              <a:t>: Known for its security orchestration, automation, and response (SOAR) capabilities, </a:t>
            </a:r>
            <a:r>
              <a:rPr lang="en-US" dirty="0" err="1"/>
              <a:t>Siemplify</a:t>
            </a:r>
            <a:r>
              <a:rPr lang="en-US" dirty="0"/>
              <a:t> can be integrated with existing SIEM systems to enhance their operational efficiency and streamline threat response processes.</a:t>
            </a:r>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https://www.wizbrand.com/tutorials/how-can-we-become-splunk-enterprise-certified-admin/</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1AE29608-A50E-9BD9-161C-91D44BB8D55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D781B28-C291-6FD4-89F5-2327FE24FF70}"/>
              </a:ext>
            </a:extLst>
          </p:cNvPr>
          <p:cNvSpPr>
            <a:spLocks noGrp="1"/>
          </p:cNvSpPr>
          <p:nvPr>
            <p:ph type="sldNum" sz="quarter" idx="5"/>
          </p:nvPr>
        </p:nvSpPr>
        <p:spPr/>
        <p:txBody>
          <a:bodyPr/>
          <a:lstStyle/>
          <a:p>
            <a:fld id="{352683B9-BE6E-4598-85C0-E9020C903FF0}" type="slidenum">
              <a:rPr lang="en-US" smtClean="0"/>
              <a:pPr/>
              <a:t>42</a:t>
            </a:fld>
            <a:endParaRPr lang="en-US"/>
          </a:p>
        </p:txBody>
      </p:sp>
    </p:spTree>
    <p:extLst>
      <p:ext uri="{BB962C8B-B14F-4D97-AF65-F5344CB8AC3E}">
        <p14:creationId xmlns:p14="http://schemas.microsoft.com/office/powerpoint/2010/main" val="3520020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1C5E8-8881-5E04-0C0B-620A7603A8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8B01E7-7CDF-812F-47D7-4E8DE4225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152B26-CEAA-F569-853D-6E6775ED8561}"/>
              </a:ext>
            </a:extLst>
          </p:cNvPr>
          <p:cNvSpPr>
            <a:spLocks noGrp="1"/>
          </p:cNvSpPr>
          <p:nvPr>
            <p:ph type="body" idx="1"/>
          </p:nvPr>
        </p:nvSpPr>
        <p:spPr/>
        <p:txBody>
          <a:bodyPr/>
          <a:lstStyle/>
          <a:p>
            <a:r>
              <a:rPr lang="en-US" b="1" dirty="0"/>
              <a:t>Integration Across IT and OT</a:t>
            </a:r>
            <a:r>
              <a:rPr lang="en-US" dirty="0"/>
              <a:t>: Ensure the SIEM solution can integrate data from both IT and OT sources. This integration is crucial for providing a holistic view of the cybersecurity landscape and for early detection of anomalies that could indicate complex cyber threats.</a:t>
            </a:r>
          </a:p>
          <a:p>
            <a:endParaRPr lang="en-US" b="1" dirty="0"/>
          </a:p>
          <a:p>
            <a:r>
              <a:rPr lang="en-US" b="1" dirty="0"/>
              <a:t>Customization of Rules and Alerts</a:t>
            </a:r>
            <a:r>
              <a:rPr lang="en-US" dirty="0"/>
              <a:t>: Tailor the rules and alerts within the SIEM system to reflect the specific operational and security requirements of your ICS environment. Customization helps reduce noise, minimizing false positives, and focusing on the most relevant threats.</a:t>
            </a:r>
          </a:p>
          <a:p>
            <a:endParaRPr lang="en-US" b="1" dirty="0"/>
          </a:p>
          <a:p>
            <a:r>
              <a:rPr lang="en-US" b="1" dirty="0"/>
              <a:t>Continuous Updating of Threat Intelligence</a:t>
            </a:r>
            <a:r>
              <a:rPr lang="en-US" dirty="0"/>
              <a:t>: Regularly update your SIEM system with the latest threat intelligence. This practice helps the system stay abreast of emerging threats and techniques used by attackers, enhancing its effectiveness in threat detection and response.</a:t>
            </a:r>
          </a:p>
          <a:p>
            <a:endParaRPr lang="en-US" b="1" dirty="0"/>
          </a:p>
          <a:p>
            <a:r>
              <a:rPr lang="en-US" b="1" dirty="0"/>
              <a:t>Automated Response Capabilities</a:t>
            </a:r>
            <a:r>
              <a:rPr lang="en-US" dirty="0"/>
              <a:t>: Utilize the automated response features of SIEM tools to accelerate the mitigation process once a threat is detected. Automation helps contain and control damage, particularly crucial in ICS environments where response time is critical.</a:t>
            </a:r>
          </a:p>
          <a:p>
            <a:endParaRPr lang="en-US" b="1" dirty="0"/>
          </a:p>
          <a:p>
            <a:r>
              <a:rPr lang="en-US" b="1" dirty="0"/>
              <a:t>Regular Training and Drills</a:t>
            </a:r>
            <a:r>
              <a:rPr lang="en-US" dirty="0"/>
              <a:t>: Conduct regular training sessions and simulation drills for your security team. These exercises help ensure that team members are proficient in using the SIEM tools and can respond effectively under different threat scenarios.</a:t>
            </a:r>
          </a:p>
          <a:p>
            <a:endParaRPr lang="en-US" b="1" dirty="0"/>
          </a:p>
          <a:p>
            <a:r>
              <a:rPr lang="en-US" b="1" dirty="0"/>
              <a:t>Forensic Capabilities</a:t>
            </a:r>
            <a:r>
              <a:rPr lang="en-US" dirty="0"/>
              <a:t>: Leverage the forensic analysis features of your SIEM system to investigate breaches after they occur. Understanding how a breach happened and the pathway attackers took can provide critical insights for strengthening your security posture.</a:t>
            </a:r>
          </a:p>
          <a:p>
            <a:pPr marL="0" indent="0">
              <a:buFont typeface="Arial" panose="020B0604020202020204" pitchFamily="34" charset="0"/>
              <a:buNone/>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https://splunkdoctor.com.au/security-operations-centre-with-splunk-enterprise-security/</a:t>
            </a:r>
          </a:p>
        </p:txBody>
      </p:sp>
      <p:sp>
        <p:nvSpPr>
          <p:cNvPr id="4" name="Date Placeholder 3">
            <a:extLst>
              <a:ext uri="{FF2B5EF4-FFF2-40B4-BE49-F238E27FC236}">
                <a16:creationId xmlns:a16="http://schemas.microsoft.com/office/drawing/2014/main" id="{50481357-C83A-0DE0-9D52-B2C306884B8F}"/>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9B16B855-0B07-B896-E18B-165CAF01549C}"/>
              </a:ext>
            </a:extLst>
          </p:cNvPr>
          <p:cNvSpPr>
            <a:spLocks noGrp="1"/>
          </p:cNvSpPr>
          <p:nvPr>
            <p:ph type="sldNum" sz="quarter" idx="5"/>
          </p:nvPr>
        </p:nvSpPr>
        <p:spPr/>
        <p:txBody>
          <a:bodyPr/>
          <a:lstStyle/>
          <a:p>
            <a:fld id="{352683B9-BE6E-4598-85C0-E9020C903FF0}" type="slidenum">
              <a:rPr lang="en-US" smtClean="0"/>
              <a:pPr/>
              <a:t>43</a:t>
            </a:fld>
            <a:endParaRPr lang="en-US"/>
          </a:p>
        </p:txBody>
      </p:sp>
    </p:spTree>
    <p:extLst>
      <p:ext uri="{BB962C8B-B14F-4D97-AF65-F5344CB8AC3E}">
        <p14:creationId xmlns:p14="http://schemas.microsoft.com/office/powerpoint/2010/main" val="699015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24509-E0A2-9E40-BA48-4F20BC0B20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0EB603-4638-96B4-E4D4-BCAB1BD33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09CA24-10E7-8671-0842-4050B17A22EC}"/>
              </a:ext>
            </a:extLst>
          </p:cNvPr>
          <p:cNvSpPr>
            <a:spLocks noGrp="1"/>
          </p:cNvSpPr>
          <p:nvPr>
            <p:ph type="body" idx="1"/>
          </p:nvPr>
        </p:nvSpPr>
        <p:spPr/>
        <p:txBody>
          <a:bodyPr/>
          <a:lstStyle/>
          <a:p>
            <a:r>
              <a:rPr lang="en-US" dirty="0"/>
              <a:t>Explain that Network Traffic Analysis tools are used to inspect, categorize, and analyze network traffic to detect and respond to anomalies that could indicate security threats.</a:t>
            </a:r>
          </a:p>
          <a:p>
            <a:endParaRPr lang="en-US" b="1" dirty="0"/>
          </a:p>
          <a:p>
            <a:r>
              <a:rPr lang="en-US" dirty="0"/>
              <a:t>Highlight the importance of these tools in identifying unusual patterns that might escape other forms of detection.</a:t>
            </a:r>
          </a:p>
          <a:p>
            <a:endParaRPr lang="en-US" dirty="0"/>
          </a:p>
          <a:p>
            <a:endParaRPr lang="en-US" dirty="0"/>
          </a:p>
          <a:p>
            <a:r>
              <a:rPr lang="en-US" dirty="0"/>
              <a:t>Image Source: https://ai-techpark.com/importance-of-network-traffic-analysis/</a:t>
            </a:r>
          </a:p>
          <a:p>
            <a:endParaRPr lang="en-US" dirty="0"/>
          </a:p>
        </p:txBody>
      </p:sp>
      <p:sp>
        <p:nvSpPr>
          <p:cNvPr id="4" name="Date Placeholder 3">
            <a:extLst>
              <a:ext uri="{FF2B5EF4-FFF2-40B4-BE49-F238E27FC236}">
                <a16:creationId xmlns:a16="http://schemas.microsoft.com/office/drawing/2014/main" id="{1B868630-A517-9302-97DA-3EFD36DAA7A0}"/>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EC0BB2F3-6CF6-889F-3587-83C7C8E12F7B}"/>
              </a:ext>
            </a:extLst>
          </p:cNvPr>
          <p:cNvSpPr>
            <a:spLocks noGrp="1"/>
          </p:cNvSpPr>
          <p:nvPr>
            <p:ph type="sldNum" sz="quarter" idx="5"/>
          </p:nvPr>
        </p:nvSpPr>
        <p:spPr/>
        <p:txBody>
          <a:bodyPr/>
          <a:lstStyle/>
          <a:p>
            <a:fld id="{352683B9-BE6E-4598-85C0-E9020C903FF0}" type="slidenum">
              <a:rPr lang="en-US" smtClean="0"/>
              <a:pPr/>
              <a:t>44</a:t>
            </a:fld>
            <a:endParaRPr lang="en-US"/>
          </a:p>
        </p:txBody>
      </p:sp>
    </p:spTree>
    <p:extLst>
      <p:ext uri="{BB962C8B-B14F-4D97-AF65-F5344CB8AC3E}">
        <p14:creationId xmlns:p14="http://schemas.microsoft.com/office/powerpoint/2010/main" val="3122355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82380-AE89-C719-CF4E-172DE7094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26128F-D63B-27BF-90A9-A3328C7F1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59AEBF-3460-0EE8-DADD-D151DAAC2E36}"/>
              </a:ext>
            </a:extLst>
          </p:cNvPr>
          <p:cNvSpPr>
            <a:spLocks noGrp="1"/>
          </p:cNvSpPr>
          <p:nvPr>
            <p:ph type="body" idx="1"/>
          </p:nvPr>
        </p:nvSpPr>
        <p:spPr/>
        <p:txBody>
          <a:bodyPr/>
          <a:lstStyle/>
          <a:p>
            <a:r>
              <a:rPr lang="en-US" b="1" dirty="0"/>
              <a:t>Deep Packet Inspection</a:t>
            </a:r>
            <a:r>
              <a:rPr lang="en-US" dirty="0"/>
              <a:t>: Ability to examine the content of packets, not just the header data, for detailed analysis.</a:t>
            </a:r>
          </a:p>
          <a:p>
            <a:endParaRPr lang="en-US" b="1" dirty="0"/>
          </a:p>
          <a:p>
            <a:r>
              <a:rPr lang="en-US" b="1" dirty="0"/>
              <a:t>Behavioral Analytics</a:t>
            </a:r>
            <a:r>
              <a:rPr lang="en-US" dirty="0"/>
              <a:t>: Use of advanced algorithms to establish baseline behaviors and identify deviations.</a:t>
            </a:r>
          </a:p>
          <a:p>
            <a:endParaRPr lang="en-US" b="1" dirty="0"/>
          </a:p>
          <a:p>
            <a:r>
              <a:rPr lang="en-US" b="1" dirty="0"/>
              <a:t>Encrypted Traffic Analysis</a:t>
            </a:r>
            <a:r>
              <a:rPr lang="en-US" dirty="0"/>
              <a:t>: Techniques to analyze encrypted data flows without decryption, respecting privacy while maintaining security.</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p:txBody>
      </p:sp>
      <p:sp>
        <p:nvSpPr>
          <p:cNvPr id="4" name="Date Placeholder 3">
            <a:extLst>
              <a:ext uri="{FF2B5EF4-FFF2-40B4-BE49-F238E27FC236}">
                <a16:creationId xmlns:a16="http://schemas.microsoft.com/office/drawing/2014/main" id="{FA85F9C6-7FC2-FFB2-EE2C-6892781AA06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FE80AF1-FC9A-6057-5131-C7400F1E2840}"/>
              </a:ext>
            </a:extLst>
          </p:cNvPr>
          <p:cNvSpPr>
            <a:spLocks noGrp="1"/>
          </p:cNvSpPr>
          <p:nvPr>
            <p:ph type="sldNum" sz="quarter" idx="5"/>
          </p:nvPr>
        </p:nvSpPr>
        <p:spPr/>
        <p:txBody>
          <a:bodyPr/>
          <a:lstStyle/>
          <a:p>
            <a:fld id="{352683B9-BE6E-4598-85C0-E9020C903FF0}" type="slidenum">
              <a:rPr lang="en-US" smtClean="0"/>
              <a:pPr/>
              <a:t>45</a:t>
            </a:fld>
            <a:endParaRPr lang="en-US"/>
          </a:p>
        </p:txBody>
      </p:sp>
    </p:spTree>
    <p:extLst>
      <p:ext uri="{BB962C8B-B14F-4D97-AF65-F5344CB8AC3E}">
        <p14:creationId xmlns:p14="http://schemas.microsoft.com/office/powerpoint/2010/main" val="2684779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D9C94A-0CF7-EC8D-3063-13613B836B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0BBEC-1A53-DD8C-6A3F-6DC1B4C171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7ABF3-1120-FE79-7908-A580CDB6740F}"/>
              </a:ext>
            </a:extLst>
          </p:cNvPr>
          <p:cNvSpPr>
            <a:spLocks noGrp="1"/>
          </p:cNvSpPr>
          <p:nvPr>
            <p:ph type="body" idx="1"/>
          </p:nvPr>
        </p:nvSpPr>
        <p:spPr/>
        <p:txBody>
          <a:bodyPr/>
          <a:lstStyle/>
          <a:p>
            <a:r>
              <a:rPr lang="en-US" b="1" dirty="0"/>
              <a:t>Darktrace Industrial</a:t>
            </a:r>
            <a:endParaRPr lang="en-US" dirty="0"/>
          </a:p>
          <a:p>
            <a:pPr>
              <a:buFont typeface="Arial" panose="020B0604020202020204" pitchFamily="34" charset="0"/>
              <a:buNone/>
            </a:pPr>
            <a:r>
              <a:rPr lang="en-US" dirty="0"/>
              <a:t>Known for using artificial intelligence to detect and respond to threats across IT and OT environments. Darktrace Industrial can learn normal network behavior and detect anomalies indicative of cyber threats or operational issues.</a:t>
            </a:r>
          </a:p>
          <a:p>
            <a:pPr>
              <a:buFont typeface="Arial" panose="020B0604020202020204" pitchFamily="34" charset="0"/>
              <a:buNone/>
            </a:pPr>
            <a:r>
              <a:rPr lang="en-US" dirty="0"/>
              <a:t>AI-driven threat detection, real-time alerts, and visualization of network activities.</a:t>
            </a:r>
          </a:p>
          <a:p>
            <a:endParaRPr lang="en-US" dirty="0"/>
          </a:p>
          <a:p>
            <a:r>
              <a:rPr lang="en-US" b="1" dirty="0" err="1"/>
              <a:t>Claroty</a:t>
            </a:r>
            <a:r>
              <a:rPr lang="en-US" b="1" dirty="0"/>
              <a:t> Continuous Threat Detection</a:t>
            </a:r>
            <a:endParaRPr lang="en-US" dirty="0"/>
          </a:p>
          <a:p>
            <a:pPr>
              <a:buFont typeface="Arial" panose="020B0604020202020204" pitchFamily="34" charset="0"/>
              <a:buNone/>
            </a:pPr>
            <a:r>
              <a:rPr lang="en-US" dirty="0"/>
              <a:t>Specifically designed for OT environments, </a:t>
            </a:r>
            <a:r>
              <a:rPr lang="en-US" dirty="0" err="1"/>
              <a:t>Claroty</a:t>
            </a:r>
            <a:r>
              <a:rPr lang="en-US" dirty="0"/>
              <a:t> provides deep visibility into industrial networks, helping to secure ICS from both cyber threats and operational errors.</a:t>
            </a:r>
          </a:p>
          <a:p>
            <a:pPr>
              <a:buFont typeface="Arial" panose="020B0604020202020204" pitchFamily="34" charset="0"/>
              <a:buNone/>
            </a:pPr>
            <a:r>
              <a:rPr lang="en-US" b="1" dirty="0"/>
              <a:t>Features</a:t>
            </a:r>
            <a:r>
              <a:rPr lang="en-US" dirty="0"/>
              <a:t>: Comprehensive network monitoring, vulnerability assessments, and secure remote access management.</a:t>
            </a:r>
          </a:p>
          <a:p>
            <a:endParaRPr lang="en-US" dirty="0"/>
          </a:p>
          <a:p>
            <a:r>
              <a:rPr lang="en-US" b="1" dirty="0"/>
              <a:t>Nozomi Networks Guardian</a:t>
            </a:r>
            <a:endParaRPr lang="en-US" dirty="0"/>
          </a:p>
          <a:p>
            <a:pPr>
              <a:buFont typeface="Arial" panose="020B0604020202020204" pitchFamily="34" charset="0"/>
              <a:buNone/>
            </a:pPr>
            <a:r>
              <a:rPr lang="en-US" dirty="0"/>
              <a:t>Offers real-time visibility and security monitoring for industrial control networks. Nozomi Networks Guardian supports threat detection, asset inventory, and vulnerability assessment.</a:t>
            </a:r>
          </a:p>
          <a:p>
            <a:pPr>
              <a:buFont typeface="Arial" panose="020B0604020202020204" pitchFamily="34" charset="0"/>
              <a:buNone/>
            </a:pPr>
            <a:r>
              <a:rPr lang="en-US" b="1" dirty="0"/>
              <a:t>Features</a:t>
            </a:r>
            <a:r>
              <a:rPr lang="en-US" dirty="0"/>
              <a:t>: Advanced machine learning capabilities, network visualization, and integration with existing security tools.</a:t>
            </a:r>
          </a:p>
          <a:p>
            <a:endParaRPr lang="en-US" dirty="0"/>
          </a:p>
          <a:p>
            <a:r>
              <a:rPr lang="en-US" b="1" dirty="0"/>
              <a:t>Cisco </a:t>
            </a:r>
            <a:r>
              <a:rPr lang="en-US" b="1" dirty="0" err="1"/>
              <a:t>Stealthwatch</a:t>
            </a:r>
            <a:endParaRPr lang="en-US" dirty="0"/>
          </a:p>
          <a:p>
            <a:pPr>
              <a:buFont typeface="Arial" panose="020B0604020202020204" pitchFamily="34" charset="0"/>
              <a:buNone/>
            </a:pPr>
            <a:r>
              <a:rPr lang="en-US" dirty="0"/>
              <a:t>Provides enterprise-wide visibility and security analytics across the entire network, using telemetry data from existing infrastructure. It’s effective in both IT and OT environments.</a:t>
            </a:r>
          </a:p>
          <a:p>
            <a:pPr>
              <a:buFont typeface="Arial" panose="020B0604020202020204" pitchFamily="34" charset="0"/>
              <a:buNone/>
            </a:pPr>
            <a:r>
              <a:rPr lang="en-US" b="1" dirty="0"/>
              <a:t>Features</a:t>
            </a:r>
            <a:r>
              <a:rPr lang="en-US" dirty="0"/>
              <a:t>: Encrypted traffic analysis, anomaly detection, and response management.</a:t>
            </a:r>
          </a:p>
          <a:p>
            <a:pPr>
              <a:buFont typeface="Arial" panose="020B0604020202020204" pitchFamily="34" charset="0"/>
              <a:buNone/>
            </a:pPr>
            <a:endParaRPr lang="en-US" dirty="0"/>
          </a:p>
          <a:p>
            <a:r>
              <a:rPr lang="en-US" b="1" dirty="0"/>
              <a:t>Tripwire Industrial Visibility</a:t>
            </a:r>
            <a:endParaRPr lang="en-US" dirty="0"/>
          </a:p>
          <a:p>
            <a:pPr>
              <a:buFont typeface="Arial" panose="020B0604020202020204" pitchFamily="34" charset="0"/>
              <a:buNone/>
            </a:pPr>
            <a:r>
              <a:rPr lang="en-US" dirty="0"/>
              <a:t>Tailored for industrial environments, Tripwire helps secure OT assets with deep packet inspection and threat detection capabilities.</a:t>
            </a:r>
          </a:p>
          <a:p>
            <a:pPr>
              <a:buFont typeface="Arial" panose="020B0604020202020204" pitchFamily="34" charset="0"/>
              <a:buNone/>
            </a:pPr>
            <a:r>
              <a:rPr lang="en-US" b="1" dirty="0"/>
              <a:t>Features</a:t>
            </a:r>
            <a:r>
              <a:rPr lang="en-US" dirty="0"/>
              <a:t>: Asset discovery, threat modeling, and integration with change management processes.</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https://blogs.cisco.com/security/cisco-stealthwatch-cloud-and-microsoft-azure-reliable-cloud-infrastructure-meets-comprehensive-cloud-security</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D9736B0C-E5FC-9CE8-EEA5-6E0BB903850A}"/>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5A191061-D8DD-AB77-0C80-D5C0713BE195}"/>
              </a:ext>
            </a:extLst>
          </p:cNvPr>
          <p:cNvSpPr>
            <a:spLocks noGrp="1"/>
          </p:cNvSpPr>
          <p:nvPr>
            <p:ph type="sldNum" sz="quarter" idx="5"/>
          </p:nvPr>
        </p:nvSpPr>
        <p:spPr/>
        <p:txBody>
          <a:bodyPr/>
          <a:lstStyle/>
          <a:p>
            <a:fld id="{352683B9-BE6E-4598-85C0-E9020C903FF0}" type="slidenum">
              <a:rPr lang="en-US" smtClean="0"/>
              <a:pPr/>
              <a:t>46</a:t>
            </a:fld>
            <a:endParaRPr lang="en-US"/>
          </a:p>
        </p:txBody>
      </p:sp>
    </p:spTree>
    <p:extLst>
      <p:ext uri="{BB962C8B-B14F-4D97-AF65-F5344CB8AC3E}">
        <p14:creationId xmlns:p14="http://schemas.microsoft.com/office/powerpoint/2010/main" val="2295544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3CE94-0F62-6CE5-94BA-A1A8718AE9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21A5D-0878-1030-2E5D-2E0FE41C3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3623AE-C8BE-1CE3-6C98-AF3D55E805A9}"/>
              </a:ext>
            </a:extLst>
          </p:cNvPr>
          <p:cNvSpPr>
            <a:spLocks noGrp="1"/>
          </p:cNvSpPr>
          <p:nvPr>
            <p:ph type="body" idx="1"/>
          </p:nvPr>
        </p:nvSpPr>
        <p:spPr/>
        <p:txBody>
          <a:bodyPr/>
          <a:lstStyle/>
          <a:p>
            <a:r>
              <a:rPr lang="en-US" b="1" dirty="0"/>
              <a:t>Comprehensive Network Mapping</a:t>
            </a:r>
            <a:endParaRPr lang="en-US" dirty="0"/>
          </a:p>
          <a:p>
            <a:pPr>
              <a:buFont typeface="Arial" panose="020B0604020202020204" pitchFamily="34" charset="0"/>
              <a:buNone/>
            </a:pPr>
            <a:r>
              <a:rPr lang="en-US" b="1" dirty="0"/>
              <a:t>Goal</a:t>
            </a:r>
            <a:r>
              <a:rPr lang="en-US" dirty="0"/>
              <a:t>: Ensure that the Network Traffic Analysis (NTA) tool has visibility into all parts of your network. Start with a comprehensive mapping of your network to understand where to deploy NTA sensors effectively.</a:t>
            </a:r>
          </a:p>
          <a:p>
            <a:pPr>
              <a:buFont typeface="Arial" panose="020B0604020202020204" pitchFamily="34" charset="0"/>
              <a:buNone/>
            </a:pPr>
            <a:r>
              <a:rPr lang="en-US" b="1" dirty="0"/>
              <a:t>Implementation</a:t>
            </a:r>
            <a:r>
              <a:rPr lang="en-US" dirty="0"/>
              <a:t>: Deploy NTA tools at strategic points where they can monitor both north-south and east-west traffic to capture communications between devices and external networks as well as lateral movements within the network.</a:t>
            </a:r>
          </a:p>
          <a:p>
            <a:endParaRPr lang="en-US" b="1" dirty="0"/>
          </a:p>
          <a:p>
            <a:r>
              <a:rPr lang="en-US" b="1" dirty="0"/>
              <a:t>Baseline Network Behavior</a:t>
            </a:r>
            <a:endParaRPr lang="en-US" dirty="0"/>
          </a:p>
          <a:p>
            <a:pPr>
              <a:buFont typeface="Arial" panose="020B0604020202020204" pitchFamily="34" charset="0"/>
              <a:buNone/>
            </a:pPr>
            <a:r>
              <a:rPr lang="en-US" b="1" dirty="0"/>
              <a:t>Goal</a:t>
            </a:r>
            <a:r>
              <a:rPr lang="en-US" dirty="0"/>
              <a:t>: Establish a baseline of normal network behavior to identify deviations more accurately.</a:t>
            </a:r>
          </a:p>
          <a:p>
            <a:pPr>
              <a:buFont typeface="Arial" panose="020B0604020202020204" pitchFamily="34" charset="0"/>
              <a:buNone/>
            </a:pPr>
            <a:r>
              <a:rPr lang="en-US" b="1" dirty="0"/>
              <a:t>Implementation</a:t>
            </a:r>
            <a:r>
              <a:rPr lang="en-US" dirty="0"/>
              <a:t>: Utilize the NTA tool's capabilities to analyze traffic over a period to establish what normal behavior looks like for your network. Regularly update this baseline to reflect changes in network usage and architecture.</a:t>
            </a:r>
          </a:p>
          <a:p>
            <a:endParaRPr lang="en-US" b="1" dirty="0"/>
          </a:p>
          <a:p>
            <a:r>
              <a:rPr lang="en-US" b="1" dirty="0"/>
              <a:t>Integrate with Other Security Tools</a:t>
            </a:r>
            <a:endParaRPr lang="en-US" dirty="0"/>
          </a:p>
          <a:p>
            <a:pPr>
              <a:buFont typeface="Arial" panose="020B0604020202020204" pitchFamily="34" charset="0"/>
              <a:buNone/>
            </a:pPr>
            <a:r>
              <a:rPr lang="en-US" b="1" dirty="0"/>
              <a:t>Goal</a:t>
            </a:r>
            <a:r>
              <a:rPr lang="en-US" dirty="0"/>
              <a:t>: Create a layered security approach by integrating NTA tools with other security systems like SIEM, firewalls, and EDR solutions.</a:t>
            </a:r>
          </a:p>
          <a:p>
            <a:pPr>
              <a:buFont typeface="Arial" panose="020B0604020202020204" pitchFamily="34" charset="0"/>
              <a:buNone/>
            </a:pPr>
            <a:r>
              <a:rPr lang="en-US" b="1" dirty="0"/>
              <a:t>Implementation</a:t>
            </a:r>
            <a:r>
              <a:rPr lang="en-US" dirty="0"/>
              <a:t>: Ensure that NTA tools can exchange data with other systems to provide a comprehensive view of security events and facilitate coordinated responses to threats.</a:t>
            </a:r>
          </a:p>
          <a:p>
            <a:endParaRPr lang="en-US" b="1" dirty="0"/>
          </a:p>
          <a:p>
            <a:r>
              <a:rPr lang="en-US" b="1" dirty="0"/>
              <a:t>Real-Time Alerting and Automated Response</a:t>
            </a:r>
            <a:endParaRPr lang="en-US" dirty="0"/>
          </a:p>
          <a:p>
            <a:pPr>
              <a:buFont typeface="Arial" panose="020B0604020202020204" pitchFamily="34" charset="0"/>
              <a:buNone/>
            </a:pPr>
            <a:r>
              <a:rPr lang="en-US" b="1" dirty="0"/>
              <a:t>Goal</a:t>
            </a:r>
            <a:r>
              <a:rPr lang="en-US" dirty="0"/>
              <a:t>: Reduce the time to respond to potential threats detected by NTA tools.</a:t>
            </a:r>
          </a:p>
          <a:p>
            <a:pPr>
              <a:buFont typeface="Arial" panose="020B0604020202020204" pitchFamily="34" charset="0"/>
              <a:buNone/>
            </a:pPr>
            <a:r>
              <a:rPr lang="en-US" b="1" dirty="0"/>
              <a:t>Implementation</a:t>
            </a:r>
            <a:r>
              <a:rPr lang="en-US" dirty="0"/>
              <a:t>: Set up real-time alerts for anomalous activities that deviate from the baseline. Where possible, use automated response capabilities to quickly mitigate threats, such as isolating affected segments of the network.</a:t>
            </a:r>
          </a:p>
          <a:p>
            <a:endParaRPr lang="en-US" b="1" dirty="0"/>
          </a:p>
          <a:p>
            <a:r>
              <a:rPr lang="en-US" b="1" dirty="0"/>
              <a:t>Regularly Update and Tune</a:t>
            </a:r>
            <a:endParaRPr lang="en-US" dirty="0"/>
          </a:p>
          <a:p>
            <a:pPr>
              <a:buFont typeface="Arial" panose="020B0604020202020204" pitchFamily="34" charset="0"/>
              <a:buNone/>
            </a:pPr>
            <a:r>
              <a:rPr lang="en-US" b="1" dirty="0"/>
              <a:t>Goal</a:t>
            </a:r>
            <a:r>
              <a:rPr lang="en-US" dirty="0"/>
              <a:t>: Keep the NTA system effective against evolving threats.</a:t>
            </a:r>
          </a:p>
          <a:p>
            <a:pPr>
              <a:buFont typeface="Arial" panose="020B0604020202020204" pitchFamily="34" charset="0"/>
              <a:buNone/>
            </a:pPr>
            <a:r>
              <a:rPr lang="en-US" b="1" dirty="0"/>
              <a:t>Implementation</a:t>
            </a:r>
            <a:r>
              <a:rPr lang="en-US" dirty="0"/>
              <a:t>: Regularly update the tool's threat intelligence sources and review its detection rules to ensure they remain effective as new types of attacks emerge and network configurations change.</a:t>
            </a:r>
          </a:p>
          <a:p>
            <a:pPr>
              <a:buFont typeface="Arial" panose="020B0604020202020204" pitchFamily="34" charset="0"/>
              <a:buNone/>
            </a:pPr>
            <a:endParaRPr lang="en-US" b="1" dirty="0"/>
          </a:p>
          <a:p>
            <a:pPr>
              <a:buFont typeface="Arial" panose="020B0604020202020204" pitchFamily="34" charset="0"/>
              <a:buNone/>
            </a:pPr>
            <a:r>
              <a:rPr lang="en-US" b="1" dirty="0"/>
              <a:t>Training and Drills</a:t>
            </a:r>
            <a:endParaRPr lang="en-US" dirty="0"/>
          </a:p>
          <a:p>
            <a:pPr>
              <a:buFont typeface="Arial" panose="020B0604020202020204" pitchFamily="34" charset="0"/>
              <a:buNone/>
            </a:pPr>
            <a:r>
              <a:rPr lang="en-US" b="1" dirty="0"/>
              <a:t>Goal</a:t>
            </a:r>
            <a:r>
              <a:rPr lang="en-US" dirty="0"/>
              <a:t>: Ensure operational personnel are proficient in using NTA tools and responding to alerts.</a:t>
            </a:r>
          </a:p>
          <a:p>
            <a:pPr>
              <a:buFont typeface="Arial" panose="020B0604020202020204" pitchFamily="34" charset="0"/>
              <a:buNone/>
            </a:pPr>
            <a:r>
              <a:rPr lang="en-US" b="1" dirty="0"/>
              <a:t>Implementation</a:t>
            </a:r>
            <a:r>
              <a:rPr lang="en-US" dirty="0"/>
              <a:t>: Conduct regular training sessions and simulation drills to keep staff skilled in identifying and responding to threats using the tools at their disposal.</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https://golicense.net/product-category/cisco/security/stealthwatch/</a:t>
            </a:r>
          </a:p>
        </p:txBody>
      </p:sp>
      <p:sp>
        <p:nvSpPr>
          <p:cNvPr id="4" name="Date Placeholder 3">
            <a:extLst>
              <a:ext uri="{FF2B5EF4-FFF2-40B4-BE49-F238E27FC236}">
                <a16:creationId xmlns:a16="http://schemas.microsoft.com/office/drawing/2014/main" id="{9CEEBD90-4030-CAA0-BCA1-393E46A125F4}"/>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DC18C47B-993E-AE99-4F9E-13FEE6428279}"/>
              </a:ext>
            </a:extLst>
          </p:cNvPr>
          <p:cNvSpPr>
            <a:spLocks noGrp="1"/>
          </p:cNvSpPr>
          <p:nvPr>
            <p:ph type="sldNum" sz="quarter" idx="5"/>
          </p:nvPr>
        </p:nvSpPr>
        <p:spPr/>
        <p:txBody>
          <a:bodyPr/>
          <a:lstStyle/>
          <a:p>
            <a:fld id="{352683B9-BE6E-4598-85C0-E9020C903FF0}" type="slidenum">
              <a:rPr lang="en-US" smtClean="0"/>
              <a:pPr/>
              <a:t>47</a:t>
            </a:fld>
            <a:endParaRPr lang="en-US"/>
          </a:p>
        </p:txBody>
      </p:sp>
    </p:spTree>
    <p:extLst>
      <p:ext uri="{BB962C8B-B14F-4D97-AF65-F5344CB8AC3E}">
        <p14:creationId xmlns:p14="http://schemas.microsoft.com/office/powerpoint/2010/main" val="3860425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D7006-954E-245D-64F2-185167D63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DC88CC-ECC9-1249-3452-E9FD20949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82D0B9-81E4-E35E-FC50-146F7B7598EF}"/>
              </a:ext>
            </a:extLst>
          </p:cNvPr>
          <p:cNvSpPr>
            <a:spLocks noGrp="1"/>
          </p:cNvSpPr>
          <p:nvPr>
            <p:ph type="body" idx="1"/>
          </p:nvPr>
        </p:nvSpPr>
        <p:spPr/>
        <p:txBody>
          <a:bodyPr/>
          <a:lstStyle/>
          <a:p>
            <a:r>
              <a:rPr lang="en-US" dirty="0"/>
              <a:t>Explain that Endpoint Detection and Response (EDR) systems are designed to detect, investigate, and respond to threats at the endpoint level.</a:t>
            </a:r>
          </a:p>
          <a:p>
            <a:endParaRPr lang="en-US" b="1" dirty="0"/>
          </a:p>
          <a:p>
            <a:r>
              <a:rPr lang="en-US" b="1" dirty="0"/>
              <a:t>Core Functions</a:t>
            </a:r>
            <a:r>
              <a:rPr lang="en-US" dirty="0"/>
              <a:t>: Continuous monitoring, threat detection, automated response, and forensic analysis capabilities.</a:t>
            </a:r>
          </a:p>
          <a:p>
            <a:endParaRPr lang="en-US" dirty="0"/>
          </a:p>
          <a:p>
            <a:r>
              <a:rPr lang="en-US" dirty="0"/>
              <a:t>Image Source: https://63sats.com/blog/edr-in-cyber-security/</a:t>
            </a:r>
          </a:p>
        </p:txBody>
      </p:sp>
      <p:sp>
        <p:nvSpPr>
          <p:cNvPr id="4" name="Date Placeholder 3">
            <a:extLst>
              <a:ext uri="{FF2B5EF4-FFF2-40B4-BE49-F238E27FC236}">
                <a16:creationId xmlns:a16="http://schemas.microsoft.com/office/drawing/2014/main" id="{C5D99BC8-AF18-E172-9BEF-CC74BA2A4B8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83E8CB4-06A8-F448-0C4E-2792A7971A6C}"/>
              </a:ext>
            </a:extLst>
          </p:cNvPr>
          <p:cNvSpPr>
            <a:spLocks noGrp="1"/>
          </p:cNvSpPr>
          <p:nvPr>
            <p:ph type="sldNum" sz="quarter" idx="5"/>
          </p:nvPr>
        </p:nvSpPr>
        <p:spPr/>
        <p:txBody>
          <a:bodyPr/>
          <a:lstStyle/>
          <a:p>
            <a:fld id="{352683B9-BE6E-4598-85C0-E9020C903FF0}" type="slidenum">
              <a:rPr lang="en-US" smtClean="0"/>
              <a:pPr/>
              <a:t>48</a:t>
            </a:fld>
            <a:endParaRPr lang="en-US"/>
          </a:p>
        </p:txBody>
      </p:sp>
    </p:spTree>
    <p:extLst>
      <p:ext uri="{BB962C8B-B14F-4D97-AF65-F5344CB8AC3E}">
        <p14:creationId xmlns:p14="http://schemas.microsoft.com/office/powerpoint/2010/main" val="846501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2494B-83EB-21AD-4D2F-2B26E294A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02BE6F-BF2B-C706-2082-45D7A4A7A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7CF157-BF26-48F5-D3CF-05BB21C5A527}"/>
              </a:ext>
            </a:extLst>
          </p:cNvPr>
          <p:cNvSpPr>
            <a:spLocks noGrp="1"/>
          </p:cNvSpPr>
          <p:nvPr>
            <p:ph type="body" idx="1"/>
          </p:nvPr>
        </p:nvSpPr>
        <p:spPr/>
        <p:txBody>
          <a:bodyPr/>
          <a:lstStyle/>
          <a:p>
            <a:r>
              <a:rPr lang="en-US" b="1" dirty="0"/>
              <a:t>Real-time Monitoring and Alerting - </a:t>
            </a:r>
            <a:r>
              <a:rPr lang="en-US" dirty="0"/>
              <a:t>tracks and monitors endpoint activities to detect malicious actions as they occur.</a:t>
            </a:r>
            <a:endParaRPr lang="en-US" b="1" dirty="0"/>
          </a:p>
          <a:p>
            <a:endParaRPr lang="en-US" b="1" dirty="0"/>
          </a:p>
          <a:p>
            <a:r>
              <a:rPr lang="en-US" b="1" dirty="0"/>
              <a:t>Behavioral Analytics - </a:t>
            </a:r>
            <a:r>
              <a:rPr lang="en-US" dirty="0"/>
              <a:t>uses machine learning to identify deviations from normal behavior patterns that may indicate a threat.</a:t>
            </a:r>
            <a:endParaRPr lang="en-US" b="1" dirty="0"/>
          </a:p>
          <a:p>
            <a:endParaRPr lang="en-US" b="1" dirty="0"/>
          </a:p>
          <a:p>
            <a:r>
              <a:rPr lang="en-US" b="1" dirty="0"/>
              <a:t>Automated Response - </a:t>
            </a:r>
            <a:r>
              <a:rPr lang="en-US" dirty="0"/>
              <a:t>can automatically contain and remediate threats at the endpoint level to prevent spread.</a:t>
            </a:r>
            <a:endParaRPr lang="en-US" b="1" dirty="0"/>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p:txBody>
      </p:sp>
      <p:sp>
        <p:nvSpPr>
          <p:cNvPr id="4" name="Date Placeholder 3">
            <a:extLst>
              <a:ext uri="{FF2B5EF4-FFF2-40B4-BE49-F238E27FC236}">
                <a16:creationId xmlns:a16="http://schemas.microsoft.com/office/drawing/2014/main" id="{1542115F-E635-9FA0-7CF7-3DCB0B53D03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3F0EF9FE-343E-96E4-9D4B-E22B9485BA41}"/>
              </a:ext>
            </a:extLst>
          </p:cNvPr>
          <p:cNvSpPr>
            <a:spLocks noGrp="1"/>
          </p:cNvSpPr>
          <p:nvPr>
            <p:ph type="sldNum" sz="quarter" idx="5"/>
          </p:nvPr>
        </p:nvSpPr>
        <p:spPr/>
        <p:txBody>
          <a:bodyPr/>
          <a:lstStyle/>
          <a:p>
            <a:fld id="{352683B9-BE6E-4598-85C0-E9020C903FF0}" type="slidenum">
              <a:rPr lang="en-US" smtClean="0"/>
              <a:pPr/>
              <a:t>49</a:t>
            </a:fld>
            <a:endParaRPr lang="en-US"/>
          </a:p>
        </p:txBody>
      </p:sp>
    </p:spTree>
    <p:extLst>
      <p:ext uri="{BB962C8B-B14F-4D97-AF65-F5344CB8AC3E}">
        <p14:creationId xmlns:p14="http://schemas.microsoft.com/office/powerpoint/2010/main" val="25934534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773AF-0792-EA0E-FC61-35FA995E7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8F1E56-6BD5-BFCB-61BC-E95FBA3103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99A3B-CECA-05CF-1CE9-0A2BF226F4A8}"/>
              </a:ext>
            </a:extLst>
          </p:cNvPr>
          <p:cNvSpPr>
            <a:spLocks noGrp="1"/>
          </p:cNvSpPr>
          <p:nvPr>
            <p:ph type="body" idx="1"/>
          </p:nvPr>
        </p:nvSpPr>
        <p:spPr/>
        <p:txBody>
          <a:bodyPr/>
          <a:lstStyle/>
          <a:p>
            <a:r>
              <a:rPr lang="en-US" b="1" dirty="0"/>
              <a:t>Enhanced Visibility - </a:t>
            </a:r>
            <a:r>
              <a:rPr lang="en-US" dirty="0"/>
              <a:t>Provides deep insights into endpoint activities, crucial for securing diverse and complex ICS networks.</a:t>
            </a:r>
            <a:endParaRPr lang="en-US" b="1" dirty="0"/>
          </a:p>
          <a:p>
            <a:endParaRPr lang="en-US" b="1" dirty="0"/>
          </a:p>
          <a:p>
            <a:r>
              <a:rPr lang="en-US" b="1" dirty="0"/>
              <a:t>Reduced Attack Surface - </a:t>
            </a:r>
            <a:r>
              <a:rPr lang="en-US" dirty="0"/>
              <a:t>Helps to minimize the attack surface by quickly identifying and isolating compromised endpoints.</a:t>
            </a:r>
            <a:endParaRPr lang="en-US" b="1" dirty="0"/>
          </a:p>
          <a:p>
            <a:endParaRPr lang="en-US" b="1" dirty="0"/>
          </a:p>
          <a:p>
            <a:r>
              <a:rPr lang="en-US" b="1" dirty="0"/>
              <a:t>Compliance and Reporting - </a:t>
            </a:r>
            <a:r>
              <a:rPr lang="en-US" dirty="0"/>
              <a:t>Facilitates compliance with regulatory requirements through comprehensive logging and reporting features.</a:t>
            </a:r>
            <a:endParaRPr lang="en-US" b="1" dirty="0"/>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p:txBody>
      </p:sp>
      <p:sp>
        <p:nvSpPr>
          <p:cNvPr id="4" name="Date Placeholder 3">
            <a:extLst>
              <a:ext uri="{FF2B5EF4-FFF2-40B4-BE49-F238E27FC236}">
                <a16:creationId xmlns:a16="http://schemas.microsoft.com/office/drawing/2014/main" id="{6B8E5257-5EC3-1466-7A0D-C95B6A4CC7C7}"/>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8ADF55A-222F-A610-158B-F75F3BE9B331}"/>
              </a:ext>
            </a:extLst>
          </p:cNvPr>
          <p:cNvSpPr>
            <a:spLocks noGrp="1"/>
          </p:cNvSpPr>
          <p:nvPr>
            <p:ph type="sldNum" sz="quarter" idx="5"/>
          </p:nvPr>
        </p:nvSpPr>
        <p:spPr/>
        <p:txBody>
          <a:bodyPr/>
          <a:lstStyle/>
          <a:p>
            <a:fld id="{352683B9-BE6E-4598-85C0-E9020C903FF0}" type="slidenum">
              <a:rPr lang="en-US" smtClean="0"/>
              <a:pPr/>
              <a:t>50</a:t>
            </a:fld>
            <a:endParaRPr lang="en-US"/>
          </a:p>
        </p:txBody>
      </p:sp>
    </p:spTree>
    <p:extLst>
      <p:ext uri="{BB962C8B-B14F-4D97-AF65-F5344CB8AC3E}">
        <p14:creationId xmlns:p14="http://schemas.microsoft.com/office/powerpoint/2010/main" val="21793891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8B971-9ECB-1E32-696D-7FA079AF08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0AF186-C751-A3C8-7E98-3071661664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CEEF9F-650E-3F35-7650-FABDFE6CA9F7}"/>
              </a:ext>
            </a:extLst>
          </p:cNvPr>
          <p:cNvSpPr>
            <a:spLocks noGrp="1"/>
          </p:cNvSpPr>
          <p:nvPr>
            <p:ph type="body" idx="1"/>
          </p:nvPr>
        </p:nvSpPr>
        <p:spPr/>
        <p:txBody>
          <a:bodyPr/>
          <a:lstStyle/>
          <a:p>
            <a:r>
              <a:rPr lang="en-US" b="1" dirty="0"/>
              <a:t>Integration with Other Security Tools</a:t>
            </a:r>
            <a:endParaRPr lang="en-US" dirty="0"/>
          </a:p>
          <a:p>
            <a:pPr>
              <a:buFont typeface="Arial" panose="020B0604020202020204" pitchFamily="34" charset="0"/>
              <a:buNone/>
            </a:pPr>
            <a:r>
              <a:rPr lang="en-US" dirty="0"/>
              <a:t>Integrate EDR systems with other security tools such as SIEM, network traffic analysis tools, and threat intelligence platforms. This integration allows for a more comprehensive approach to security, enabling the correlation of data across different sources and a better understanding of the threat landscape.</a:t>
            </a:r>
          </a:p>
          <a:p>
            <a:pPr>
              <a:buFont typeface="Arial" panose="020B0604020202020204" pitchFamily="34" charset="0"/>
              <a:buNone/>
            </a:pPr>
            <a:r>
              <a:rPr lang="en-US" b="1" dirty="0"/>
              <a:t>Implementation</a:t>
            </a:r>
            <a:r>
              <a:rPr lang="en-US" dirty="0"/>
              <a:t>: Ensure EDR solutions can seamlessly exchange data with these tools to create a unified security posture. Use APIs and standardized data formats to facilitate interoperability.</a:t>
            </a:r>
          </a:p>
          <a:p>
            <a:endParaRPr lang="en-US" b="1" dirty="0"/>
          </a:p>
          <a:p>
            <a:r>
              <a:rPr lang="en-US" b="1" dirty="0"/>
              <a:t>Continuous Monitoring and Real-time Analysis</a:t>
            </a:r>
            <a:endParaRPr lang="en-US" dirty="0"/>
          </a:p>
          <a:p>
            <a:pPr>
              <a:buFont typeface="Arial" panose="020B0604020202020204" pitchFamily="34" charset="0"/>
              <a:buNone/>
            </a:pPr>
            <a:r>
              <a:rPr lang="en-US" dirty="0"/>
              <a:t> Utilize the continuous monitoring and real-time analysis capabilities of EDR systems to detect anomalies and potential threats as they occur. This is crucial in ICS environments where even minor disruptions can lead to significant operational impacts.</a:t>
            </a:r>
          </a:p>
          <a:p>
            <a:pPr>
              <a:buFont typeface="Arial" panose="020B0604020202020204" pitchFamily="34" charset="0"/>
              <a:buNone/>
            </a:pPr>
            <a:r>
              <a:rPr lang="en-US" b="1" dirty="0"/>
              <a:t>Implementation</a:t>
            </a:r>
            <a:r>
              <a:rPr lang="en-US" dirty="0"/>
              <a:t>: Configure EDR systems to monitor critical endpoints continuously, and set up real-time alerts for suspicious activities. Adjust sensitivity settings to balance between alert fatigue and missing critical alerts.</a:t>
            </a:r>
          </a:p>
          <a:p>
            <a:endParaRPr lang="en-US" b="1" dirty="0"/>
          </a:p>
          <a:p>
            <a:r>
              <a:rPr lang="en-US" b="1" dirty="0"/>
              <a:t>Behavioral Analytics</a:t>
            </a:r>
            <a:endParaRPr lang="en-US" dirty="0"/>
          </a:p>
          <a:p>
            <a:pPr>
              <a:buFont typeface="Arial" panose="020B0604020202020204" pitchFamily="34" charset="0"/>
              <a:buNone/>
            </a:pPr>
            <a:r>
              <a:rPr lang="en-US" dirty="0"/>
              <a:t>Leverage the behavioral analytics features of EDR systems to establish normal behavior patterns for endpoints and detect deviations that could indicate malicious activities.</a:t>
            </a:r>
          </a:p>
          <a:p>
            <a:pPr>
              <a:buFont typeface="Arial" panose="020B0604020202020204" pitchFamily="34" charset="0"/>
              <a:buNone/>
            </a:pPr>
            <a:r>
              <a:rPr lang="en-US" b="1" dirty="0"/>
              <a:t>Implementation</a:t>
            </a:r>
            <a:r>
              <a:rPr lang="en-US" dirty="0"/>
              <a:t>: Use machine learning and heuristic-based analytics to develop baseline behaviors for each endpoint. Regularly update the behavior models to accommodate legitimate changes in endpoint usage.</a:t>
            </a:r>
          </a:p>
          <a:p>
            <a:endParaRPr lang="en-US" b="1" dirty="0"/>
          </a:p>
          <a:p>
            <a:r>
              <a:rPr lang="en-US" b="1" dirty="0"/>
              <a:t>Automated Response and Remediation</a:t>
            </a:r>
            <a:endParaRPr lang="en-US" dirty="0"/>
          </a:p>
          <a:p>
            <a:pPr>
              <a:buFont typeface="Arial" panose="020B0604020202020204" pitchFamily="34" charset="0"/>
              <a:buNone/>
            </a:pPr>
            <a:r>
              <a:rPr lang="en-US" dirty="0"/>
              <a:t>Use the automated response capabilities of EDR tools to quickly contain threats and mitigate damage. Automated responses can be crucial in preventing the spread of malware or stopping data breaches in their tracks.</a:t>
            </a:r>
          </a:p>
          <a:p>
            <a:pPr>
              <a:buFont typeface="Arial" panose="020B0604020202020204" pitchFamily="34" charset="0"/>
              <a:buNone/>
            </a:pPr>
            <a:r>
              <a:rPr lang="en-US" b="1" dirty="0"/>
              <a:t>Implementation</a:t>
            </a:r>
            <a:r>
              <a:rPr lang="en-US" dirty="0"/>
              <a:t>: Set up predefined response actions for common threats, such as isolating infected endpoints from the network or terminating malicious processes. Ensure that automated actions are carefully calibrated to avoid unintended disruptions.</a:t>
            </a:r>
          </a:p>
          <a:p>
            <a:endParaRPr lang="en-US" b="1" dirty="0"/>
          </a:p>
          <a:p>
            <a:r>
              <a:rPr lang="en-US" b="1" dirty="0"/>
              <a:t>Advanced Threat Hunting Capabilities</a:t>
            </a:r>
            <a:endParaRPr lang="en-US" dirty="0"/>
          </a:p>
          <a:p>
            <a:pPr>
              <a:buFont typeface="Arial" panose="020B0604020202020204" pitchFamily="34" charset="0"/>
              <a:buNone/>
            </a:pPr>
            <a:r>
              <a:rPr lang="en-US" dirty="0"/>
              <a:t>Utilize the advanced threat hunting features provided by EDR systems to proactively search for hidden threats that have evaded other layers of defense.</a:t>
            </a:r>
          </a:p>
          <a:p>
            <a:pPr>
              <a:buFont typeface="Arial" panose="020B0604020202020204" pitchFamily="34" charset="0"/>
              <a:buNone/>
            </a:pPr>
            <a:r>
              <a:rPr lang="en-US" b="1" dirty="0"/>
              <a:t>Implementation</a:t>
            </a:r>
            <a:r>
              <a:rPr lang="en-US" dirty="0"/>
              <a:t>: Regularly conduct manual and automated threat hunting sessions using the data collected by the EDR. Look for unusual patterns of behavior or anomalies that could indicate sophisticated attacks.</a:t>
            </a:r>
          </a:p>
          <a:p>
            <a:endParaRPr lang="en-US" b="1" dirty="0"/>
          </a:p>
          <a:p>
            <a:r>
              <a:rPr lang="en-US" b="1" dirty="0"/>
              <a:t>Forensic Capabilities for Incident Investigation</a:t>
            </a:r>
            <a:endParaRPr lang="en-US" dirty="0"/>
          </a:p>
          <a:p>
            <a:pPr>
              <a:buFont typeface="Arial" panose="020B0604020202020204" pitchFamily="34" charset="0"/>
              <a:buNone/>
            </a:pPr>
            <a:r>
              <a:rPr lang="en-US" dirty="0"/>
              <a:t>Take advantage of the forensic tools included in many EDR systems to perform detailed investigations following security incidents. These tools can help uncover the scope of an attack, the methods used by attackers, and potential data exposure.</a:t>
            </a:r>
          </a:p>
          <a:p>
            <a:pPr>
              <a:buFont typeface="Arial" panose="020B0604020202020204" pitchFamily="34" charset="0"/>
              <a:buNone/>
            </a:pPr>
            <a:r>
              <a:rPr lang="en-US" b="1" dirty="0"/>
              <a:t>Implementation</a:t>
            </a:r>
            <a:r>
              <a:rPr lang="en-US" dirty="0"/>
              <a:t>: Use the EDR's forensic tools to collect and analyze data from affected endpoints. This should include retrieving logs, examining file changes, and tracking network connections made by the malware.</a:t>
            </a:r>
          </a:p>
          <a:p>
            <a:endParaRPr lang="en-US" b="1" dirty="0"/>
          </a:p>
          <a:p>
            <a:r>
              <a:rPr lang="en-US" b="1" dirty="0"/>
              <a:t>Regular Updates and Training</a:t>
            </a:r>
            <a:endParaRPr lang="en-US" dirty="0"/>
          </a:p>
          <a:p>
            <a:pPr>
              <a:buFont typeface="Arial" panose="020B0604020202020204" pitchFamily="34" charset="0"/>
              <a:buNone/>
            </a:pPr>
            <a:r>
              <a:rPr lang="en-US" dirty="0"/>
              <a:t>Keep the EDR system updated with the latest threat detection capabilities and ensure that security teams are trained to use the system effectively.</a:t>
            </a:r>
          </a:p>
          <a:p>
            <a:pPr>
              <a:buFont typeface="Arial" panose="020B0604020202020204" pitchFamily="34" charset="0"/>
              <a:buNone/>
            </a:pPr>
            <a:r>
              <a:rPr lang="en-US" b="1" dirty="0"/>
              <a:t>Implementation</a:t>
            </a:r>
            <a:r>
              <a:rPr lang="en-US" dirty="0"/>
              <a:t>: Schedule regular updates and patches for your EDR system to protect against the latest threats. Provide ongoing training for security staff to ensure they are familiar with the latest features and best practices in threat hunting.</a:t>
            </a:r>
          </a:p>
          <a:p>
            <a:endParaRPr lang="en-US" b="1" dirty="0"/>
          </a:p>
          <a:p>
            <a:r>
              <a:rPr lang="en-US" b="1" dirty="0"/>
              <a:t>Compliance and Regulatory Considerations</a:t>
            </a:r>
            <a:endParaRPr lang="en-US" dirty="0"/>
          </a:p>
          <a:p>
            <a:pPr>
              <a:buFont typeface="Arial" panose="020B0604020202020204" pitchFamily="34" charset="0"/>
              <a:buNone/>
            </a:pPr>
            <a:r>
              <a:rPr lang="en-US" dirty="0"/>
              <a:t>Ensure that the use of EDR tools aligns with regulatory requirements specific to your industry, particularly those protecting critical infrastructure.</a:t>
            </a:r>
          </a:p>
          <a:p>
            <a:pPr>
              <a:buFont typeface="Arial" panose="020B0604020202020204" pitchFamily="34" charset="0"/>
              <a:buNone/>
            </a:pPr>
            <a:r>
              <a:rPr lang="en-US" b="1" dirty="0"/>
              <a:t>Implementation</a:t>
            </a:r>
            <a:r>
              <a:rPr lang="en-US" dirty="0"/>
              <a:t>: Review compliance guidelines and ensure that EDR deployment adheres to industry-specific regulations, such as NERC CIP for the energy sector or GDPR for data privacy</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p:txBody>
      </p:sp>
      <p:sp>
        <p:nvSpPr>
          <p:cNvPr id="4" name="Date Placeholder 3">
            <a:extLst>
              <a:ext uri="{FF2B5EF4-FFF2-40B4-BE49-F238E27FC236}">
                <a16:creationId xmlns:a16="http://schemas.microsoft.com/office/drawing/2014/main" id="{5D5DB481-F3CA-4451-2526-CCF8245165E4}"/>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A9327F2-382F-B0C3-F64C-97B55E105448}"/>
              </a:ext>
            </a:extLst>
          </p:cNvPr>
          <p:cNvSpPr>
            <a:spLocks noGrp="1"/>
          </p:cNvSpPr>
          <p:nvPr>
            <p:ph type="sldNum" sz="quarter" idx="5"/>
          </p:nvPr>
        </p:nvSpPr>
        <p:spPr/>
        <p:txBody>
          <a:bodyPr/>
          <a:lstStyle/>
          <a:p>
            <a:fld id="{352683B9-BE6E-4598-85C0-E9020C903FF0}" type="slidenum">
              <a:rPr lang="en-US" smtClean="0"/>
              <a:pPr/>
              <a:t>51</a:t>
            </a:fld>
            <a:endParaRPr lang="en-US"/>
          </a:p>
        </p:txBody>
      </p:sp>
    </p:spTree>
    <p:extLst>
      <p:ext uri="{BB962C8B-B14F-4D97-AF65-F5344CB8AC3E}">
        <p14:creationId xmlns:p14="http://schemas.microsoft.com/office/powerpoint/2010/main" val="893223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Threat Hunting is a proactive cybersecurity practice aimed at detecting and isolating advanced threats that evade existing security solutions. Unlike traditional security measures that rely on automated alerts and predefined rules, threat hunting involves a deliberate and iterative process where security teams actively search for, identify, and understand sophisticated cyber threats within an environment. This approach leverages deep knowledge of the network and its typical behavior to spot anomalies that suggest malicious activities.</a:t>
            </a:r>
          </a:p>
          <a:p>
            <a:pPr>
              <a:buFont typeface="Arial" panose="020B0604020202020204" pitchFamily="34" charset="0"/>
              <a:buNone/>
            </a:pPr>
            <a:r>
              <a:rPr lang="en-US" b="1" dirty="0"/>
              <a:t>Proactive and Iterative</a:t>
            </a:r>
            <a:r>
              <a:rPr lang="en-US" dirty="0"/>
              <a:t>: Security teams continuously and systematically search for potential threats rather than waiting for automated systems to flag incidents.</a:t>
            </a:r>
          </a:p>
          <a:p>
            <a:pPr>
              <a:buFont typeface="Arial" panose="020B0604020202020204" pitchFamily="34" charset="0"/>
              <a:buNone/>
            </a:pPr>
            <a:r>
              <a:rPr lang="en-US" b="1" dirty="0"/>
              <a:t>Knowledge-Driven</a:t>
            </a:r>
            <a:r>
              <a:rPr lang="en-US" dirty="0"/>
              <a:t>: Requires a deep understanding of the network, user behavior, and potential threat vectors to effectively spot and analyze anomalies.</a:t>
            </a:r>
          </a:p>
          <a:p>
            <a:pPr>
              <a:buFont typeface="Arial" panose="020B0604020202020204" pitchFamily="34" charset="0"/>
              <a:buNone/>
            </a:pPr>
            <a:r>
              <a:rPr lang="en-US" b="1" dirty="0"/>
              <a:t>Goal-Oriented</a:t>
            </a:r>
            <a:r>
              <a:rPr lang="en-US" dirty="0"/>
              <a:t>: Focuses on detecting hidden threats and understanding their mechanisms to improve overall security posture and response strategies.</a:t>
            </a:r>
          </a:p>
          <a:p>
            <a:pPr>
              <a:buFont typeface="Arial" panose="020B0604020202020204" pitchFamily="34" charset="0"/>
              <a:buChar char="•"/>
            </a:pPr>
            <a:endParaRPr lang="en-US" dirty="0"/>
          </a:p>
          <a:p>
            <a:pPr>
              <a:buFont typeface="Arial" panose="020B0604020202020204" pitchFamily="34" charset="0"/>
              <a:buNone/>
            </a:pPr>
            <a:r>
              <a:rPr lang="en-US" dirty="0"/>
              <a:t>Graphic Source: https://hackforlab.com/cyber-threat-hunt-cycle/</a:t>
            </a:r>
          </a:p>
          <a:p>
            <a:pPr>
              <a:buFont typeface="Arial" panose="020B0604020202020204" pitchFamily="34" charset="0"/>
              <a:buNone/>
            </a:pPr>
            <a:endParaRPr lang="en-US" dirty="0"/>
          </a:p>
          <a:p>
            <a:pPr>
              <a:buFont typeface="Arial" panose="020B0604020202020204" pitchFamily="34" charset="0"/>
              <a:buNone/>
            </a:pPr>
            <a:endParaRPr lang="en-US" dirty="0"/>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5</a:t>
            </a:fld>
            <a:endParaRPr lang="en-US"/>
          </a:p>
        </p:txBody>
      </p:sp>
    </p:spTree>
    <p:extLst>
      <p:ext uri="{BB962C8B-B14F-4D97-AF65-F5344CB8AC3E}">
        <p14:creationId xmlns:p14="http://schemas.microsoft.com/office/powerpoint/2010/main" val="39889112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BD692-F61F-DEBC-E19B-E7CDDDAC40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BBFC43-ABFC-CED6-8BD0-4FA33AFF13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EDCDA8-374F-EF66-8F2C-F8C59EE53095}"/>
              </a:ext>
            </a:extLst>
          </p:cNvPr>
          <p:cNvSpPr>
            <a:spLocks noGrp="1"/>
          </p:cNvSpPr>
          <p:nvPr>
            <p:ph type="body" idx="1"/>
          </p:nvPr>
        </p:nvSpPr>
        <p:spPr/>
        <p:txBody>
          <a:bodyPr/>
          <a:lstStyle/>
          <a:p>
            <a:r>
              <a:rPr lang="en-US" dirty="0"/>
              <a:t>YARA is a powerful tool widely used in cybersecurity, particularly for threat hunting and malware analysis. It can help create a more proactive defense strategy by allowing you to identify and classify malware samples based on textual or binary patterns.</a:t>
            </a:r>
          </a:p>
          <a:p>
            <a:endParaRPr lang="en-US" dirty="0"/>
          </a:p>
          <a:p>
            <a:r>
              <a:rPr lang="en-US" dirty="0"/>
              <a:t>Image Source: https://ai-techpark.com/importance-of-network-traffic-analysis/</a:t>
            </a:r>
          </a:p>
          <a:p>
            <a:endParaRPr lang="en-US" dirty="0"/>
          </a:p>
        </p:txBody>
      </p:sp>
      <p:sp>
        <p:nvSpPr>
          <p:cNvPr id="4" name="Date Placeholder 3">
            <a:extLst>
              <a:ext uri="{FF2B5EF4-FFF2-40B4-BE49-F238E27FC236}">
                <a16:creationId xmlns:a16="http://schemas.microsoft.com/office/drawing/2014/main" id="{35853E23-DA74-F777-5524-741EA3E408A6}"/>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2D523EB7-4906-6811-1B70-8B2FF12204AF}"/>
              </a:ext>
            </a:extLst>
          </p:cNvPr>
          <p:cNvSpPr>
            <a:spLocks noGrp="1"/>
          </p:cNvSpPr>
          <p:nvPr>
            <p:ph type="sldNum" sz="quarter" idx="5"/>
          </p:nvPr>
        </p:nvSpPr>
        <p:spPr/>
        <p:txBody>
          <a:bodyPr/>
          <a:lstStyle/>
          <a:p>
            <a:fld id="{352683B9-BE6E-4598-85C0-E9020C903FF0}" type="slidenum">
              <a:rPr lang="en-US" smtClean="0"/>
              <a:pPr/>
              <a:t>52</a:t>
            </a:fld>
            <a:endParaRPr lang="en-US"/>
          </a:p>
        </p:txBody>
      </p:sp>
    </p:spTree>
    <p:extLst>
      <p:ext uri="{BB962C8B-B14F-4D97-AF65-F5344CB8AC3E}">
        <p14:creationId xmlns:p14="http://schemas.microsoft.com/office/powerpoint/2010/main" val="1827152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03A59-9CC9-8022-EA9E-7A4ED1073E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7D88FF-283E-5821-86BE-3C11B9F9B9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F6BE1-636A-262B-23EB-A438AE0F6228}"/>
              </a:ext>
            </a:extLst>
          </p:cNvPr>
          <p:cNvSpPr>
            <a:spLocks noGrp="1"/>
          </p:cNvSpPr>
          <p:nvPr>
            <p:ph type="body" idx="1"/>
          </p:nvPr>
        </p:nvSpPr>
        <p:spPr/>
        <p:txBody>
          <a:bodyPr/>
          <a:lstStyle/>
          <a:p>
            <a:r>
              <a:rPr lang="en-US" b="1" dirty="0"/>
              <a:t>Pattern Matching - </a:t>
            </a:r>
            <a:r>
              <a:rPr lang="en-US" dirty="0"/>
              <a:t>Ability to write descriptive rules based on textual or binary patterns found in files.</a:t>
            </a:r>
          </a:p>
          <a:p>
            <a:endParaRPr lang="en-US" b="1" dirty="0"/>
          </a:p>
          <a:p>
            <a:r>
              <a:rPr lang="en-US" b="1" dirty="0"/>
              <a:t>Flexibility - </a:t>
            </a:r>
            <a:r>
              <a:rPr lang="en-US" dirty="0"/>
              <a:t>YARA can be used across various platforms and integrates with other forensic tools.</a:t>
            </a:r>
          </a:p>
          <a:p>
            <a:endParaRPr lang="en-US" b="1" dirty="0"/>
          </a:p>
          <a:p>
            <a:pPr>
              <a:buFont typeface="Arial" panose="020B0604020202020204" pitchFamily="34" charset="0"/>
              <a:buNone/>
            </a:pPr>
            <a:r>
              <a:rPr lang="en-US" b="1" dirty="0"/>
              <a:t>Scalability - </a:t>
            </a:r>
            <a:r>
              <a:rPr lang="en-US" dirty="0"/>
              <a:t>Suitable for analyzing large sets of data efficiently and effectively.</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p:txBody>
      </p:sp>
      <p:sp>
        <p:nvSpPr>
          <p:cNvPr id="4" name="Date Placeholder 3">
            <a:extLst>
              <a:ext uri="{FF2B5EF4-FFF2-40B4-BE49-F238E27FC236}">
                <a16:creationId xmlns:a16="http://schemas.microsoft.com/office/drawing/2014/main" id="{3F7F718E-F764-1399-BFA4-E2336C5FA921}"/>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8ABF8D06-D0EA-BA6D-6C16-59C4ECA06EA1}"/>
              </a:ext>
            </a:extLst>
          </p:cNvPr>
          <p:cNvSpPr>
            <a:spLocks noGrp="1"/>
          </p:cNvSpPr>
          <p:nvPr>
            <p:ph type="sldNum" sz="quarter" idx="5"/>
          </p:nvPr>
        </p:nvSpPr>
        <p:spPr/>
        <p:txBody>
          <a:bodyPr/>
          <a:lstStyle/>
          <a:p>
            <a:fld id="{352683B9-BE6E-4598-85C0-E9020C903FF0}" type="slidenum">
              <a:rPr lang="en-US" smtClean="0"/>
              <a:pPr/>
              <a:t>53</a:t>
            </a:fld>
            <a:endParaRPr lang="en-US"/>
          </a:p>
        </p:txBody>
      </p:sp>
    </p:spTree>
    <p:extLst>
      <p:ext uri="{BB962C8B-B14F-4D97-AF65-F5344CB8AC3E}">
        <p14:creationId xmlns:p14="http://schemas.microsoft.com/office/powerpoint/2010/main" val="24037273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a basic YARA rule, highlighting components like rule name, tags, strings, and condition.</a:t>
            </a:r>
          </a:p>
          <a:p>
            <a:endParaRPr lang="en-US" dirty="0"/>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54</a:t>
            </a:fld>
            <a:endParaRPr lang="en-US"/>
          </a:p>
        </p:txBody>
      </p:sp>
    </p:spTree>
    <p:extLst>
      <p:ext uri="{BB962C8B-B14F-4D97-AF65-F5344CB8AC3E}">
        <p14:creationId xmlns:p14="http://schemas.microsoft.com/office/powerpoint/2010/main" val="4225478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Followed by Instructor Demo (command-line)</a:t>
            </a:r>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55</a:t>
            </a:fld>
            <a:endParaRPr lang="en-US"/>
          </a:p>
        </p:txBody>
      </p:sp>
    </p:spTree>
    <p:extLst>
      <p:ext uri="{BB962C8B-B14F-4D97-AF65-F5344CB8AC3E}">
        <p14:creationId xmlns:p14="http://schemas.microsoft.com/office/powerpoint/2010/main" val="46056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Followed by Instructor Demo (command-line)</a:t>
            </a:r>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56</a:t>
            </a:fld>
            <a:endParaRPr lang="en-US"/>
          </a:p>
        </p:txBody>
      </p:sp>
    </p:spTree>
    <p:extLst>
      <p:ext uri="{BB962C8B-B14F-4D97-AF65-F5344CB8AC3E}">
        <p14:creationId xmlns:p14="http://schemas.microsoft.com/office/powerpoint/2010/main" val="11227796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Followed by Instructor Demo (command-line)</a:t>
            </a:r>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57</a:t>
            </a:fld>
            <a:endParaRPr lang="en-US"/>
          </a:p>
        </p:txBody>
      </p:sp>
    </p:spTree>
    <p:extLst>
      <p:ext uri="{BB962C8B-B14F-4D97-AF65-F5344CB8AC3E}">
        <p14:creationId xmlns:p14="http://schemas.microsoft.com/office/powerpoint/2010/main" val="3766690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Followed by Instructor Demo (command-line)</a:t>
            </a:r>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58</a:t>
            </a:fld>
            <a:endParaRPr lang="en-US"/>
          </a:p>
        </p:txBody>
      </p:sp>
    </p:spTree>
    <p:extLst>
      <p:ext uri="{BB962C8B-B14F-4D97-AF65-F5344CB8AC3E}">
        <p14:creationId xmlns:p14="http://schemas.microsoft.com/office/powerpoint/2010/main" val="2987733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Followed by Instructor Demo (command-line)</a:t>
            </a:r>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59</a:t>
            </a:fld>
            <a:endParaRPr lang="en-US"/>
          </a:p>
        </p:txBody>
      </p:sp>
    </p:spTree>
    <p:extLst>
      <p:ext uri="{BB962C8B-B14F-4D97-AF65-F5344CB8AC3E}">
        <p14:creationId xmlns:p14="http://schemas.microsoft.com/office/powerpoint/2010/main" val="1701859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Followed by Instructor Demo (command-line)</a:t>
            </a:r>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60</a:t>
            </a:fld>
            <a:endParaRPr lang="en-US"/>
          </a:p>
        </p:txBody>
      </p:sp>
    </p:spTree>
    <p:extLst>
      <p:ext uri="{BB962C8B-B14F-4D97-AF65-F5344CB8AC3E}">
        <p14:creationId xmlns:p14="http://schemas.microsoft.com/office/powerpoint/2010/main" val="12449979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Followed by Instructor Demo (command-line)</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https://yara.readthedocs.io/en/stable/modules/pe.html#</a:t>
            </a:r>
          </a:p>
          <a:p>
            <a:endParaRPr lang="en-US" dirty="0"/>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61</a:t>
            </a:fld>
            <a:endParaRPr lang="en-US"/>
          </a:p>
        </p:txBody>
      </p:sp>
    </p:spTree>
    <p:extLst>
      <p:ext uri="{BB962C8B-B14F-4D97-AF65-F5344CB8AC3E}">
        <p14:creationId xmlns:p14="http://schemas.microsoft.com/office/powerpoint/2010/main" val="3117433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9B94B-0E68-FC33-FEC6-96A82F455E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BB7304-D3C7-8E92-5EA7-5528BBD36B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20E90C-87C7-5FE9-8CB7-4E7503180096}"/>
              </a:ext>
            </a:extLst>
          </p:cNvPr>
          <p:cNvSpPr>
            <a:spLocks noGrp="1"/>
          </p:cNvSpPr>
          <p:nvPr>
            <p:ph type="body" idx="1"/>
          </p:nvPr>
        </p:nvSpPr>
        <p:spPr/>
        <p:txBody>
          <a:bodyPr/>
          <a:lstStyle/>
          <a:p>
            <a:pPr>
              <a:buFont typeface="Arial" panose="020B0604020202020204" pitchFamily="34" charset="0"/>
              <a:buNone/>
            </a:pPr>
            <a:r>
              <a:rPr lang="en-US" b="1" dirty="0"/>
              <a:t>Proactively Identify Hidden Threats</a:t>
            </a:r>
          </a:p>
          <a:p>
            <a:pPr>
              <a:buFont typeface="Arial" panose="020B0604020202020204" pitchFamily="34" charset="0"/>
              <a:buNone/>
            </a:pPr>
            <a:r>
              <a:rPr lang="en-US" dirty="0"/>
              <a:t>Detect threats that evade traditional security measures by actively searching for signs of compromise.</a:t>
            </a:r>
          </a:p>
          <a:p>
            <a:pPr>
              <a:buFont typeface="Arial" panose="020B0604020202020204" pitchFamily="34" charset="0"/>
              <a:buNone/>
            </a:pPr>
            <a:endParaRPr lang="en-US" dirty="0"/>
          </a:p>
          <a:p>
            <a:pPr>
              <a:buFont typeface="Arial" panose="020B0604020202020204" pitchFamily="34" charset="0"/>
              <a:buNone/>
            </a:pPr>
            <a:r>
              <a:rPr lang="en-US" b="1" dirty="0"/>
              <a:t>Minimize Response Time to Incidents</a:t>
            </a:r>
          </a:p>
          <a:p>
            <a:pPr>
              <a:buFont typeface="Arial" panose="020B0604020202020204" pitchFamily="34" charset="0"/>
              <a:buNone/>
            </a:pPr>
            <a:r>
              <a:rPr lang="en-US" dirty="0"/>
              <a:t>Reduce the time between the onset of an attack and its mitigation to minimize potential damage.</a:t>
            </a:r>
          </a:p>
          <a:p>
            <a:pPr>
              <a:buFont typeface="Arial" panose="020B0604020202020204" pitchFamily="34" charset="0"/>
              <a:buNone/>
            </a:pPr>
            <a:endParaRPr lang="en-US" dirty="0"/>
          </a:p>
          <a:p>
            <a:pPr>
              <a:buFont typeface="Arial" panose="020B0604020202020204" pitchFamily="34" charset="0"/>
              <a:buNone/>
            </a:pPr>
            <a:r>
              <a:rPr lang="en-US" b="1" dirty="0"/>
              <a:t>Enhance the Security Posture</a:t>
            </a:r>
          </a:p>
          <a:p>
            <a:pPr>
              <a:buFont typeface="Arial" panose="020B0604020202020204" pitchFamily="34" charset="0"/>
              <a:buNone/>
            </a:pPr>
            <a:r>
              <a:rPr lang="en-US" dirty="0"/>
              <a:t>Continuously improve defensive strategies based on the insights gained from hunting activities.</a:t>
            </a:r>
          </a:p>
          <a:p>
            <a:pPr>
              <a:buFont typeface="Arial" panose="020B0604020202020204" pitchFamily="34" charset="0"/>
              <a:buNone/>
            </a:pPr>
            <a:endParaRPr lang="en-US" dirty="0"/>
          </a:p>
          <a:p>
            <a:pPr>
              <a:buFont typeface="Arial" panose="020B0604020202020204" pitchFamily="34" charset="0"/>
              <a:buNone/>
            </a:pPr>
            <a:r>
              <a:rPr lang="en-US" b="1" dirty="0"/>
              <a:t>Increase Understanding of the Threat Landscape</a:t>
            </a:r>
          </a:p>
          <a:p>
            <a:pPr>
              <a:buFont typeface="Arial" panose="020B0604020202020204" pitchFamily="34" charset="0"/>
              <a:buNone/>
            </a:pPr>
            <a:r>
              <a:rPr lang="en-US" dirty="0"/>
              <a:t>Build a comprehensive understanding of potential attackers and their methods.</a:t>
            </a:r>
          </a:p>
          <a:p>
            <a:pPr>
              <a:buFont typeface="Arial" panose="020B0604020202020204" pitchFamily="34" charset="0"/>
              <a:buNone/>
            </a:pPr>
            <a:endParaRPr lang="en-US" dirty="0"/>
          </a:p>
          <a:p>
            <a:pPr>
              <a:buFont typeface="Arial" panose="020B0604020202020204" pitchFamily="34" charset="0"/>
              <a:buNone/>
            </a:pPr>
            <a:r>
              <a:rPr lang="en-US" b="1" dirty="0"/>
              <a:t>Ensure Compliance with Industry Regulations</a:t>
            </a:r>
          </a:p>
          <a:p>
            <a:pPr>
              <a:buFont typeface="Arial" panose="020B0604020202020204" pitchFamily="34" charset="0"/>
              <a:buNone/>
            </a:pPr>
            <a:r>
              <a:rPr lang="en-US" dirty="0"/>
              <a:t>Maintain adherence to industry-specific cybersecurity standards and regulations.</a:t>
            </a:r>
          </a:p>
          <a:p>
            <a:pPr>
              <a:buFont typeface="Arial" panose="020B0604020202020204" pitchFamily="34" charset="0"/>
              <a:buNone/>
            </a:pPr>
            <a:endParaRPr lang="en-US" dirty="0"/>
          </a:p>
          <a:p>
            <a:pPr>
              <a:buFont typeface="Arial" panose="020B0604020202020204" pitchFamily="34" charset="0"/>
              <a:buNone/>
            </a:pPr>
            <a:r>
              <a:rPr lang="en-US" b="1" dirty="0"/>
              <a:t>Develop a Skilled Security Team</a:t>
            </a:r>
          </a:p>
          <a:p>
            <a:pPr>
              <a:buFont typeface="Arial" panose="020B0604020202020204" pitchFamily="34" charset="0"/>
              <a:buNone/>
            </a:pPr>
            <a:r>
              <a:rPr lang="en-US" dirty="0"/>
              <a:t>Foster a culture of continuous learning and skill enhancement within the security team.</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https://fidelissecurity.com/use-case/threat-hunting/</a:t>
            </a:r>
          </a:p>
          <a:p>
            <a:pPr>
              <a:buFont typeface="Arial" panose="020B0604020202020204" pitchFamily="34" charset="0"/>
              <a:buNone/>
            </a:pPr>
            <a:endParaRPr lang="en-US" dirty="0"/>
          </a:p>
          <a:p>
            <a:endParaRPr lang="en-US" dirty="0"/>
          </a:p>
        </p:txBody>
      </p:sp>
      <p:sp>
        <p:nvSpPr>
          <p:cNvPr id="4" name="Date Placeholder 3">
            <a:extLst>
              <a:ext uri="{FF2B5EF4-FFF2-40B4-BE49-F238E27FC236}">
                <a16:creationId xmlns:a16="http://schemas.microsoft.com/office/drawing/2014/main" id="{D6C4B2E7-3B8A-813A-8158-A34D2D9859AB}"/>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8EB3487-C45A-20AD-1A0D-796D1CBE281A}"/>
              </a:ext>
            </a:extLst>
          </p:cNvPr>
          <p:cNvSpPr>
            <a:spLocks noGrp="1"/>
          </p:cNvSpPr>
          <p:nvPr>
            <p:ph type="sldNum" sz="quarter" idx="5"/>
          </p:nvPr>
        </p:nvSpPr>
        <p:spPr/>
        <p:txBody>
          <a:bodyPr/>
          <a:lstStyle/>
          <a:p>
            <a:fld id="{352683B9-BE6E-4598-85C0-E9020C903FF0}" type="slidenum">
              <a:rPr lang="en-US" smtClean="0"/>
              <a:pPr/>
              <a:t>6</a:t>
            </a:fld>
            <a:endParaRPr lang="en-US"/>
          </a:p>
        </p:txBody>
      </p:sp>
    </p:spTree>
    <p:extLst>
      <p:ext uri="{BB962C8B-B14F-4D97-AF65-F5344CB8AC3E}">
        <p14:creationId xmlns:p14="http://schemas.microsoft.com/office/powerpoint/2010/main" val="14501038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Followed by Instructor Demo (command-line)</a:t>
            </a:r>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62</a:t>
            </a:fld>
            <a:endParaRPr lang="en-US"/>
          </a:p>
        </p:txBody>
      </p:sp>
    </p:spTree>
    <p:extLst>
      <p:ext uri="{BB962C8B-B14F-4D97-AF65-F5344CB8AC3E}">
        <p14:creationId xmlns:p14="http://schemas.microsoft.com/office/powerpoint/2010/main" val="30490329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Followed by Instructor Demo (command-line)</a:t>
            </a:r>
          </a:p>
          <a:p>
            <a:endParaRPr lang="en-US"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352683B9-BE6E-4598-85C0-E9020C903FF0}" type="slidenum">
              <a:rPr lang="en-US" smtClean="0"/>
              <a:pPr/>
              <a:t>63</a:t>
            </a:fld>
            <a:endParaRPr lang="en-US"/>
          </a:p>
        </p:txBody>
      </p:sp>
    </p:spTree>
    <p:extLst>
      <p:ext uri="{BB962C8B-B14F-4D97-AF65-F5344CB8AC3E}">
        <p14:creationId xmlns:p14="http://schemas.microsoft.com/office/powerpoint/2010/main" val="538738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F6180-5028-0A42-8099-CD07118A2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FEE14-37F4-58EE-4CA0-9C861C439C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9B3371-9F2C-D1E1-3F4B-7528E430B494}"/>
              </a:ext>
            </a:extLst>
          </p:cNvPr>
          <p:cNvSpPr>
            <a:spLocks noGrp="1"/>
          </p:cNvSpPr>
          <p:nvPr>
            <p:ph type="body" idx="1"/>
          </p:nvPr>
        </p:nvSpPr>
        <p:spPr/>
        <p:txBody>
          <a:bodyPr/>
          <a:lstStyle/>
          <a:p>
            <a:r>
              <a:rPr lang="en-US" b="1" dirty="0"/>
              <a:t>Integration Strategies - </a:t>
            </a:r>
            <a:r>
              <a:rPr lang="en-US" dirty="0"/>
              <a:t>integrate YARA with other tools like SIEM systems and endpoint protection for enhanced detection capabilities.</a:t>
            </a:r>
            <a:endParaRPr lang="en-US" b="1" dirty="0"/>
          </a:p>
          <a:p>
            <a:endParaRPr lang="en-US" b="1" dirty="0"/>
          </a:p>
          <a:p>
            <a:r>
              <a:rPr lang="en-US" b="1" dirty="0"/>
              <a:t>Automated Scanning - </a:t>
            </a:r>
            <a:r>
              <a:rPr lang="en-US" dirty="0"/>
              <a:t>set up automated scans with YARA to continuously monitor for threats</a:t>
            </a:r>
            <a:endParaRPr lang="en-US" b="1" dirty="0"/>
          </a:p>
          <a:p>
            <a:endParaRPr lang="en-US" b="1" dirty="0"/>
          </a:p>
          <a:p>
            <a:r>
              <a:rPr lang="en-US" b="1" dirty="0"/>
              <a:t>Response Actions - </a:t>
            </a:r>
            <a:r>
              <a:rPr lang="en-US" dirty="0"/>
              <a:t>findings from YARA can trigger automated or manual response actions.</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p:txBody>
      </p:sp>
      <p:sp>
        <p:nvSpPr>
          <p:cNvPr id="4" name="Date Placeholder 3">
            <a:extLst>
              <a:ext uri="{FF2B5EF4-FFF2-40B4-BE49-F238E27FC236}">
                <a16:creationId xmlns:a16="http://schemas.microsoft.com/office/drawing/2014/main" id="{B9C545AB-D501-3C07-E4C4-EF1F3E1D54A7}"/>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99BF3411-81D0-A2AA-D6AD-A0EDBD22BB79}"/>
              </a:ext>
            </a:extLst>
          </p:cNvPr>
          <p:cNvSpPr>
            <a:spLocks noGrp="1"/>
          </p:cNvSpPr>
          <p:nvPr>
            <p:ph type="sldNum" sz="quarter" idx="5"/>
          </p:nvPr>
        </p:nvSpPr>
        <p:spPr/>
        <p:txBody>
          <a:bodyPr/>
          <a:lstStyle/>
          <a:p>
            <a:fld id="{352683B9-BE6E-4598-85C0-E9020C903FF0}" type="slidenum">
              <a:rPr lang="en-US" smtClean="0"/>
              <a:pPr/>
              <a:t>64</a:t>
            </a:fld>
            <a:endParaRPr lang="en-US"/>
          </a:p>
        </p:txBody>
      </p:sp>
    </p:spTree>
    <p:extLst>
      <p:ext uri="{BB962C8B-B14F-4D97-AF65-F5344CB8AC3E}">
        <p14:creationId xmlns:p14="http://schemas.microsoft.com/office/powerpoint/2010/main" val="8696971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506D9-B40C-88F7-4C8C-89DF4B142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4D6A9-E8DF-AD4C-89C4-E1187E572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57C1B-FBDE-A680-84A3-06BC9940A582}"/>
              </a:ext>
            </a:extLst>
          </p:cNvPr>
          <p:cNvSpPr>
            <a:spLocks noGrp="1"/>
          </p:cNvSpPr>
          <p:nvPr>
            <p:ph type="body" idx="1"/>
          </p:nvPr>
        </p:nvSpPr>
        <p:spPr/>
        <p:txBody>
          <a:bodyPr/>
          <a:lstStyle/>
          <a:p>
            <a:r>
              <a:rPr lang="en-US" b="1" dirty="0"/>
              <a:t>Rule Management – </a:t>
            </a:r>
            <a:r>
              <a:rPr lang="en-US" dirty="0"/>
              <a:t>consider managing and updating YARA rules as new threats emerge.</a:t>
            </a:r>
            <a:endParaRPr lang="en-US" b="1" dirty="0"/>
          </a:p>
          <a:p>
            <a:endParaRPr lang="en-US" b="1" dirty="0"/>
          </a:p>
          <a:p>
            <a:r>
              <a:rPr lang="en-US" b="1" dirty="0"/>
              <a:t>Avoid False Positives/Negatives - </a:t>
            </a:r>
            <a:r>
              <a:rPr lang="en-US" dirty="0"/>
              <a:t>fine-tune rules to minimize incorrect detections.</a:t>
            </a:r>
            <a:endParaRPr lang="en-US" b="1" dirty="0"/>
          </a:p>
          <a:p>
            <a:endParaRPr lang="en-US" b="1" dirty="0"/>
          </a:p>
          <a:p>
            <a:r>
              <a:rPr lang="en-US" b="1" dirty="0"/>
              <a:t>Performance Considerations - </a:t>
            </a:r>
            <a:r>
              <a:rPr lang="en-US" dirty="0"/>
              <a:t>ensure that YARA scanning does not impact system performance adversely.</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p:txBody>
      </p:sp>
      <p:sp>
        <p:nvSpPr>
          <p:cNvPr id="4" name="Date Placeholder 3">
            <a:extLst>
              <a:ext uri="{FF2B5EF4-FFF2-40B4-BE49-F238E27FC236}">
                <a16:creationId xmlns:a16="http://schemas.microsoft.com/office/drawing/2014/main" id="{878811B6-153A-C089-4429-C401F6A0236E}"/>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131AB299-0529-83DE-54FA-02D6140B75DB}"/>
              </a:ext>
            </a:extLst>
          </p:cNvPr>
          <p:cNvSpPr>
            <a:spLocks noGrp="1"/>
          </p:cNvSpPr>
          <p:nvPr>
            <p:ph type="sldNum" sz="quarter" idx="5"/>
          </p:nvPr>
        </p:nvSpPr>
        <p:spPr/>
        <p:txBody>
          <a:bodyPr/>
          <a:lstStyle/>
          <a:p>
            <a:fld id="{352683B9-BE6E-4598-85C0-E9020C903FF0}" type="slidenum">
              <a:rPr lang="en-US" smtClean="0"/>
              <a:pPr/>
              <a:t>65</a:t>
            </a:fld>
            <a:endParaRPr lang="en-US"/>
          </a:p>
        </p:txBody>
      </p:sp>
    </p:spTree>
    <p:extLst>
      <p:ext uri="{BB962C8B-B14F-4D97-AF65-F5344CB8AC3E}">
        <p14:creationId xmlns:p14="http://schemas.microsoft.com/office/powerpoint/2010/main" val="4713116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73881-89E0-2B97-191D-5DD5ED7DEB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E3B63F-1E33-78FC-4621-00C3203739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D3CCF-4D23-6DE8-6712-E8992D778246}"/>
              </a:ext>
            </a:extLst>
          </p:cNvPr>
          <p:cNvSpPr>
            <a:spLocks noGrp="1"/>
          </p:cNvSpPr>
          <p:nvPr>
            <p:ph type="body" idx="1"/>
          </p:nvPr>
        </p:nvSpPr>
        <p:spPr/>
        <p:txBody>
          <a:bodyPr/>
          <a:lstStyle/>
          <a:p>
            <a:r>
              <a:rPr lang="en-US" dirty="0"/>
              <a:t>STIX (Structured Threat Information </a:t>
            </a:r>
            <a:r>
              <a:rPr lang="en-US" dirty="0" err="1"/>
              <a:t>eXpression</a:t>
            </a:r>
            <a:r>
              <a:rPr lang="en-US" dirty="0"/>
              <a:t>) and TAXII (Trusted Automated </a:t>
            </a:r>
            <a:r>
              <a:rPr lang="en-US" dirty="0" err="1"/>
              <a:t>eXchange</a:t>
            </a:r>
            <a:r>
              <a:rPr lang="en-US" dirty="0"/>
              <a:t> of Indicator </a:t>
            </a:r>
            <a:r>
              <a:rPr lang="en-US"/>
              <a:t>Information) are </a:t>
            </a:r>
            <a:r>
              <a:rPr lang="en-US" dirty="0"/>
              <a:t>standards used for sharing cyber threat </a:t>
            </a:r>
            <a:r>
              <a:rPr lang="en-US"/>
              <a:t>intelligence.</a:t>
            </a:r>
          </a:p>
          <a:p>
            <a:endParaRPr lang="en-US" dirty="0"/>
          </a:p>
          <a:p>
            <a:r>
              <a:rPr lang="en-US" dirty="0"/>
              <a:t>Image Source: https://www.linkedin.com/pulse/stix-taxii-what-you-need-know-syed-mubeen/</a:t>
            </a:r>
          </a:p>
        </p:txBody>
      </p:sp>
      <p:sp>
        <p:nvSpPr>
          <p:cNvPr id="4" name="Date Placeholder 3">
            <a:extLst>
              <a:ext uri="{FF2B5EF4-FFF2-40B4-BE49-F238E27FC236}">
                <a16:creationId xmlns:a16="http://schemas.microsoft.com/office/drawing/2014/main" id="{F37741AB-37BC-6188-C824-1128027F6724}"/>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ADFA82E-147A-C0D7-4D86-18C3DF4E11FF}"/>
              </a:ext>
            </a:extLst>
          </p:cNvPr>
          <p:cNvSpPr>
            <a:spLocks noGrp="1"/>
          </p:cNvSpPr>
          <p:nvPr>
            <p:ph type="sldNum" sz="quarter" idx="5"/>
          </p:nvPr>
        </p:nvSpPr>
        <p:spPr/>
        <p:txBody>
          <a:bodyPr/>
          <a:lstStyle/>
          <a:p>
            <a:fld id="{352683B9-BE6E-4598-85C0-E9020C903FF0}" type="slidenum">
              <a:rPr lang="en-US" smtClean="0"/>
              <a:pPr/>
              <a:t>66</a:t>
            </a:fld>
            <a:endParaRPr lang="en-US"/>
          </a:p>
        </p:txBody>
      </p:sp>
    </p:spTree>
    <p:extLst>
      <p:ext uri="{BB962C8B-B14F-4D97-AF65-F5344CB8AC3E}">
        <p14:creationId xmlns:p14="http://schemas.microsoft.com/office/powerpoint/2010/main" val="33033272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EB890-0AA7-CC3C-8000-50865C7632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DA9B9-0F99-3F6C-EB0B-697BF1CB2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03FB6-4585-DF49-967C-57929015C76C}"/>
              </a:ext>
            </a:extLst>
          </p:cNvPr>
          <p:cNvSpPr>
            <a:spLocks noGrp="1"/>
          </p:cNvSpPr>
          <p:nvPr>
            <p:ph type="body" idx="1"/>
          </p:nvPr>
        </p:nvSpPr>
        <p:spPr/>
        <p:txBody>
          <a:bodyPr/>
          <a:lstStyle/>
          <a:p>
            <a:r>
              <a:rPr lang="en-US" b="1" u="sng" dirty="0"/>
              <a:t>STIX </a:t>
            </a:r>
            <a:r>
              <a:rPr lang="en-US" b="1" dirty="0"/>
              <a:t>- </a:t>
            </a:r>
            <a:r>
              <a:rPr lang="en-US" dirty="0"/>
              <a:t>Mention that STIX is designed to convey the full range of potential cyber threat information, from high-level attacker tactics to specific indicators of compromise.</a:t>
            </a:r>
          </a:p>
          <a:p>
            <a:r>
              <a:rPr lang="en-US" b="1" dirty="0"/>
              <a:t>Structured Language</a:t>
            </a:r>
            <a:r>
              <a:rPr lang="en-US" dirty="0"/>
              <a:t>: STIX allows for the standardized expression of cyber threat intelligence in a consistent manner.</a:t>
            </a:r>
          </a:p>
          <a:p>
            <a:r>
              <a:rPr lang="en-US" b="1" dirty="0"/>
              <a:t>Rich Content</a:t>
            </a:r>
            <a:r>
              <a:rPr lang="en-US" dirty="0"/>
              <a:t>: It can describe detailed aspects of cyber threats, including behaviors, tactics, and communications among threat actors.</a:t>
            </a:r>
          </a:p>
          <a:p>
            <a:endParaRPr lang="en-US" dirty="0"/>
          </a:p>
          <a:p>
            <a:r>
              <a:rPr lang="en-US" b="1" u="sng" dirty="0"/>
              <a:t>TAXII</a:t>
            </a:r>
            <a:r>
              <a:rPr lang="en-US" dirty="0"/>
              <a:t> - Explain TAXII as the protocol used to transport cyber threat information securely. Highlight that TAXII defines services and message exchanges that enable sharing of information expressed in STIX.</a:t>
            </a:r>
          </a:p>
          <a:p>
            <a:r>
              <a:rPr lang="en-US" b="1" dirty="0"/>
              <a:t>Communication Protocol</a:t>
            </a:r>
            <a:r>
              <a:rPr lang="en-US" dirty="0"/>
              <a:t>: TAXII is not about the threat information itself but about how it is communicated—securely and effectively.</a:t>
            </a:r>
          </a:p>
          <a:p>
            <a:r>
              <a:rPr lang="en-US" b="1" dirty="0"/>
              <a:t>Supports Multiple Use Cases</a:t>
            </a:r>
            <a:r>
              <a:rPr lang="en-US" dirty="0"/>
              <a:t>: TAXII supports various use cases for threat intelligence sharing, including push/pull messaging, feed subscriptions, and more.</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a:t>
            </a:r>
            <a:r>
              <a:rPr lang="en-US" dirty="0" err="1"/>
              <a:t>Source:none</a:t>
            </a:r>
            <a:endParaRPr lang="en-US" dirty="0"/>
          </a:p>
        </p:txBody>
      </p:sp>
      <p:sp>
        <p:nvSpPr>
          <p:cNvPr id="4" name="Date Placeholder 3">
            <a:extLst>
              <a:ext uri="{FF2B5EF4-FFF2-40B4-BE49-F238E27FC236}">
                <a16:creationId xmlns:a16="http://schemas.microsoft.com/office/drawing/2014/main" id="{A31114CA-1546-502E-4CA6-947B88CABAB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164CC0D-C67C-CD8D-D1B5-A98C1018553B}"/>
              </a:ext>
            </a:extLst>
          </p:cNvPr>
          <p:cNvSpPr>
            <a:spLocks noGrp="1"/>
          </p:cNvSpPr>
          <p:nvPr>
            <p:ph type="sldNum" sz="quarter" idx="5"/>
          </p:nvPr>
        </p:nvSpPr>
        <p:spPr/>
        <p:txBody>
          <a:bodyPr/>
          <a:lstStyle/>
          <a:p>
            <a:fld id="{352683B9-BE6E-4598-85C0-E9020C903FF0}" type="slidenum">
              <a:rPr lang="en-US" smtClean="0"/>
              <a:pPr/>
              <a:t>67</a:t>
            </a:fld>
            <a:endParaRPr lang="en-US"/>
          </a:p>
        </p:txBody>
      </p:sp>
    </p:spTree>
    <p:extLst>
      <p:ext uri="{BB962C8B-B14F-4D97-AF65-F5344CB8AC3E}">
        <p14:creationId xmlns:p14="http://schemas.microsoft.com/office/powerpoint/2010/main" val="21160406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748AC-8928-0342-7EBC-FC425ADAA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9D545B-A924-331D-DCA6-F11A4F1C0C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D8B4AD-FF0F-094F-7954-92FDCD7307A4}"/>
              </a:ext>
            </a:extLst>
          </p:cNvPr>
          <p:cNvSpPr>
            <a:spLocks noGrp="1"/>
          </p:cNvSpPr>
          <p:nvPr>
            <p:ph type="body" idx="1"/>
          </p:nvPr>
        </p:nvSpPr>
        <p:spPr/>
        <p:txBody>
          <a:bodyPr/>
          <a:lstStyle/>
          <a:p>
            <a:r>
              <a:rPr lang="en-US" b="1" u="sng" dirty="0"/>
              <a:t>STIX Domain Objects:</a:t>
            </a:r>
            <a:r>
              <a:rPr lang="en-US" b="1" u="none" dirty="0"/>
              <a:t> </a:t>
            </a:r>
            <a:r>
              <a:rPr lang="en-US" b="0" u="none" dirty="0"/>
              <a:t>discuss how SDOs are the building blocks of STIX – and represent different types of cyber threat intelligence</a:t>
            </a:r>
          </a:p>
          <a:p>
            <a:r>
              <a:rPr lang="en-US" b="1" dirty="0"/>
              <a:t>Indicators</a:t>
            </a:r>
            <a:r>
              <a:rPr lang="en-US" dirty="0"/>
              <a:t>: Observable data like IP addresses, URLs, or file hashes that suggest malicious activity.</a:t>
            </a:r>
          </a:p>
          <a:p>
            <a:r>
              <a:rPr lang="en-US" b="1" dirty="0"/>
              <a:t>Campaigns</a:t>
            </a:r>
            <a:r>
              <a:rPr lang="en-US" dirty="0"/>
              <a:t>: Grouping of malicious activities that describe a set of attacks by threat actors to achieve a specific objective.</a:t>
            </a:r>
          </a:p>
          <a:p>
            <a:r>
              <a:rPr lang="en-US" b="1" dirty="0"/>
              <a:t>Threat Actors</a:t>
            </a:r>
            <a:r>
              <a:rPr lang="en-US" dirty="0"/>
              <a:t>: Details about the individuals, groups, or organizations believed to be responsible for malicious activities.</a:t>
            </a:r>
          </a:p>
          <a:p>
            <a:r>
              <a:rPr lang="en-US" b="1" dirty="0"/>
              <a:t>Attack Patterns</a:t>
            </a:r>
            <a:r>
              <a:rPr lang="en-US" dirty="0"/>
              <a:t>: Commonly used tactics, techniques, and procedures (TTPs) by threat actors.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Relationships Among SDOs: </a:t>
            </a:r>
            <a:r>
              <a:rPr lang="en-US" b="0" dirty="0"/>
              <a:t>Discuss how STIX allows linking of different SDOs to depict complex relationships and narratives around cyber threats.  This linking provides a comprehensive view of the threat landscape</a:t>
            </a:r>
            <a:endParaRPr lang="en-US" b="1" dirty="0"/>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Extensibility and Customization: </a:t>
            </a:r>
            <a:r>
              <a:rPr lang="en-US" dirty="0"/>
              <a:t>Highlight the flexibility of STIX to accommodate additional information through custom objects and properties, allowing organizations to tailor the framework to their specific needs.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A0D2E5EC-FD4D-5F6B-2033-3E5A152BEC42}"/>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BCF3415D-2462-9D83-E9D3-DAA7917ABF2D}"/>
              </a:ext>
            </a:extLst>
          </p:cNvPr>
          <p:cNvSpPr>
            <a:spLocks noGrp="1"/>
          </p:cNvSpPr>
          <p:nvPr>
            <p:ph type="sldNum" sz="quarter" idx="5"/>
          </p:nvPr>
        </p:nvSpPr>
        <p:spPr/>
        <p:txBody>
          <a:bodyPr/>
          <a:lstStyle/>
          <a:p>
            <a:fld id="{352683B9-BE6E-4598-85C0-E9020C903FF0}" type="slidenum">
              <a:rPr lang="en-US" smtClean="0"/>
              <a:pPr/>
              <a:t>68</a:t>
            </a:fld>
            <a:endParaRPr lang="en-US"/>
          </a:p>
        </p:txBody>
      </p:sp>
    </p:spTree>
    <p:extLst>
      <p:ext uri="{BB962C8B-B14F-4D97-AF65-F5344CB8AC3E}">
        <p14:creationId xmlns:p14="http://schemas.microsoft.com/office/powerpoint/2010/main" val="898784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32E863-856B-FCCC-8005-773227C264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8A37F-2C0E-C5B0-5AF5-4BEB187484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CA98C-5CF8-EC83-9AC0-555310CD39E0}"/>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example represents a STIX Indicator object that describes a malicious URL. It includes a unique identifier, timestamps for creation and modification, and a description of what the indicator represents. The pattern field specifies the actual observable data, in this case, a URL known to be malicious.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50D2B496-5316-DB65-6AA8-9C60FDA5D5AE}"/>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F67AA0F-77E4-EC96-A626-5A4E3A85F7A5}"/>
              </a:ext>
            </a:extLst>
          </p:cNvPr>
          <p:cNvSpPr>
            <a:spLocks noGrp="1"/>
          </p:cNvSpPr>
          <p:nvPr>
            <p:ph type="sldNum" sz="quarter" idx="5"/>
          </p:nvPr>
        </p:nvSpPr>
        <p:spPr/>
        <p:txBody>
          <a:bodyPr/>
          <a:lstStyle/>
          <a:p>
            <a:fld id="{352683B9-BE6E-4598-85C0-E9020C903FF0}" type="slidenum">
              <a:rPr lang="en-US" smtClean="0"/>
              <a:pPr/>
              <a:t>69</a:t>
            </a:fld>
            <a:endParaRPr lang="en-US"/>
          </a:p>
        </p:txBody>
      </p:sp>
    </p:spTree>
    <p:extLst>
      <p:ext uri="{BB962C8B-B14F-4D97-AF65-F5344CB8AC3E}">
        <p14:creationId xmlns:p14="http://schemas.microsoft.com/office/powerpoint/2010/main" val="12671416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FF7D5-3463-51BB-2527-39490AF342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87DFA-7ADC-636A-F5E5-8798A5C0E8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00A3B7-9BD3-6710-B0E1-DFF271016901}"/>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STIX object represents a Threat Actor, providing key details about the actor, such as their name, known aliases, goals, level of sophistication, and the resources they have at their disposal. It helps cybersecurity professionals understand the capabilities and intentions of the actor.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8E62525D-8077-5B49-7312-CAD710E3E3E7}"/>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21A18155-F042-5D88-A63B-DD55A445A7BB}"/>
              </a:ext>
            </a:extLst>
          </p:cNvPr>
          <p:cNvSpPr>
            <a:spLocks noGrp="1"/>
          </p:cNvSpPr>
          <p:nvPr>
            <p:ph type="sldNum" sz="quarter" idx="5"/>
          </p:nvPr>
        </p:nvSpPr>
        <p:spPr/>
        <p:txBody>
          <a:bodyPr/>
          <a:lstStyle/>
          <a:p>
            <a:fld id="{352683B9-BE6E-4598-85C0-E9020C903FF0}" type="slidenum">
              <a:rPr lang="en-US" smtClean="0"/>
              <a:pPr/>
              <a:t>70</a:t>
            </a:fld>
            <a:endParaRPr lang="en-US"/>
          </a:p>
        </p:txBody>
      </p:sp>
    </p:spTree>
    <p:extLst>
      <p:ext uri="{BB962C8B-B14F-4D97-AF65-F5344CB8AC3E}">
        <p14:creationId xmlns:p14="http://schemas.microsoft.com/office/powerpoint/2010/main" val="38123215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1424E-5DCF-47F2-8CFD-2EDCA4E82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61358-1445-D75B-D8FF-8D49C46758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2FC48D-2159-12CD-EDCE-3BD38E8D0644}"/>
              </a:ext>
            </a:extLst>
          </p:cNvPr>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This Attack Pattern object describes a common cyber attack technique (Spear Phishing). It includes an external reference to the MITRE ATT&amp;CK Technique for Spear Phishing Attachments: T1566.001</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D5EF2B30-EA0C-06C5-A2BD-79A7D5BEB599}"/>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CEAD05D5-F1C0-D9F8-F1A1-939BB9607F39}"/>
              </a:ext>
            </a:extLst>
          </p:cNvPr>
          <p:cNvSpPr>
            <a:spLocks noGrp="1"/>
          </p:cNvSpPr>
          <p:nvPr>
            <p:ph type="sldNum" sz="quarter" idx="5"/>
          </p:nvPr>
        </p:nvSpPr>
        <p:spPr/>
        <p:txBody>
          <a:bodyPr/>
          <a:lstStyle/>
          <a:p>
            <a:fld id="{352683B9-BE6E-4598-85C0-E9020C903FF0}" type="slidenum">
              <a:rPr lang="en-US" smtClean="0"/>
              <a:pPr/>
              <a:t>71</a:t>
            </a:fld>
            <a:endParaRPr lang="en-US"/>
          </a:p>
        </p:txBody>
      </p:sp>
    </p:spTree>
    <p:extLst>
      <p:ext uri="{BB962C8B-B14F-4D97-AF65-F5344CB8AC3E}">
        <p14:creationId xmlns:p14="http://schemas.microsoft.com/office/powerpoint/2010/main" val="102997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88390-A35F-9210-4417-217581CD4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9022A9-5F76-2539-B61D-FAB60399C4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1C529-B743-D21A-81A5-50775F47D4BA}"/>
              </a:ext>
            </a:extLst>
          </p:cNvPr>
          <p:cNvSpPr>
            <a:spLocks noGrp="1"/>
          </p:cNvSpPr>
          <p:nvPr>
            <p:ph type="body" idx="1"/>
          </p:nvPr>
        </p:nvSpPr>
        <p:spPr/>
        <p:txBody>
          <a:bodyPr/>
          <a:lstStyle/>
          <a:p>
            <a:r>
              <a:rPr lang="en-US" b="1" dirty="0"/>
              <a:t>Protecting Critical Infrastructure</a:t>
            </a:r>
            <a:endParaRPr lang="en-US" dirty="0"/>
          </a:p>
          <a:p>
            <a:pPr>
              <a:buFont typeface="Arial" panose="020B0604020202020204" pitchFamily="34" charset="0"/>
              <a:buNone/>
            </a:pPr>
            <a:r>
              <a:rPr lang="en-US" dirty="0"/>
              <a:t>ICS systems are crucial for the operation of essential services like energy, water, and manufacturing. Threat hunting helps protect these systems from catastrophic failures that could result from cyber attacks.</a:t>
            </a:r>
          </a:p>
          <a:p>
            <a:pPr>
              <a:buFont typeface="Arial" panose="020B0604020202020204" pitchFamily="34" charset="0"/>
              <a:buNone/>
            </a:pPr>
            <a:endParaRPr lang="en-US" dirty="0"/>
          </a:p>
          <a:p>
            <a:r>
              <a:rPr lang="en-US" b="1" dirty="0"/>
              <a:t>Mitigating Advanced Persistent Threats (APTs)</a:t>
            </a:r>
            <a:endParaRPr lang="en-US" dirty="0"/>
          </a:p>
          <a:p>
            <a:pPr>
              <a:buFont typeface="Arial" panose="020B0604020202020204" pitchFamily="34" charset="0"/>
              <a:buNone/>
            </a:pPr>
            <a:r>
              <a:rPr lang="en-US" dirty="0"/>
              <a:t>ICS environments are often targets for APTs due to their strategic importance. Proactive threat hunting helps in identifying and mitigating these sophisticated attacks before they can cause significant damage.</a:t>
            </a:r>
          </a:p>
          <a:p>
            <a:pPr>
              <a:buFont typeface="Arial" panose="020B0604020202020204" pitchFamily="34" charset="0"/>
              <a:buNone/>
            </a:pPr>
            <a:endParaRPr lang="en-US" dirty="0"/>
          </a:p>
          <a:p>
            <a:r>
              <a:rPr lang="en-US" b="1" dirty="0"/>
              <a:t>Preventing Financial Losses</a:t>
            </a:r>
            <a:endParaRPr lang="en-US" dirty="0"/>
          </a:p>
          <a:p>
            <a:pPr>
              <a:buFont typeface="Arial" panose="020B0604020202020204" pitchFamily="34" charset="0"/>
              <a:buNone/>
            </a:pPr>
            <a:r>
              <a:rPr lang="en-US" dirty="0"/>
              <a:t>Cyber incidents in ICS can lead to enormous financial losses due to downtime, data breaches, and repair costs. Effective threat hunting reduces the likelihood of these expensive incidents.</a:t>
            </a:r>
          </a:p>
          <a:p>
            <a:pPr>
              <a:buFont typeface="Arial" panose="020B0604020202020204" pitchFamily="34" charset="0"/>
              <a:buNone/>
            </a:pPr>
            <a:endParaRPr lang="en-US" dirty="0"/>
          </a:p>
          <a:p>
            <a:r>
              <a:rPr lang="en-US" b="1" dirty="0"/>
              <a:t>Compliance with Regulations</a:t>
            </a:r>
            <a:endParaRPr lang="en-US" dirty="0"/>
          </a:p>
          <a:p>
            <a:pPr>
              <a:buFont typeface="Arial" panose="020B0604020202020204" pitchFamily="34" charset="0"/>
              <a:buNone/>
            </a:pPr>
            <a:r>
              <a:rPr lang="en-US" dirty="0"/>
              <a:t>Many industries with ICS are governed by strict regulatory requirements for cybersecurity. Threat hunting ensures compliance and avoids potential fines and legal issues</a:t>
            </a:r>
          </a:p>
          <a:p>
            <a:pPr>
              <a:buFont typeface="Arial" panose="020B0604020202020204" pitchFamily="34" charset="0"/>
              <a:buNone/>
            </a:pPr>
            <a:endParaRPr lang="en-US" dirty="0"/>
          </a:p>
          <a:p>
            <a:r>
              <a:rPr lang="en-US" b="1" dirty="0"/>
              <a:t>Safeguarding Against Emerging Threats</a:t>
            </a:r>
            <a:endParaRPr lang="en-US" dirty="0"/>
          </a:p>
          <a:p>
            <a:pPr>
              <a:buFont typeface="Arial" panose="020B0604020202020204" pitchFamily="34" charset="0"/>
              <a:buNone/>
            </a:pPr>
            <a:r>
              <a:rPr lang="en-US" dirty="0"/>
              <a:t>As cyber threats evolve, so must defense strategies. Threat hunting provides the agility to adapt to new threats as they emerge.</a:t>
            </a:r>
          </a:p>
          <a:p>
            <a:pPr>
              <a:buFont typeface="Arial" panose="020B0604020202020204" pitchFamily="34" charset="0"/>
              <a:buNone/>
            </a:pPr>
            <a:endParaRPr lang="en-US" dirty="0"/>
          </a:p>
          <a:p>
            <a:r>
              <a:rPr lang="en-US" b="1" dirty="0"/>
              <a:t>Enhancing System Resilience</a:t>
            </a:r>
            <a:endParaRPr lang="en-US" dirty="0"/>
          </a:p>
          <a:p>
            <a:pPr>
              <a:buFont typeface="Arial" panose="020B0604020202020204" pitchFamily="34" charset="0"/>
              <a:buNone/>
            </a:pPr>
            <a:r>
              <a:rPr lang="en-US" dirty="0"/>
              <a:t>Regular threat hunting activities strengthen the overall resilience of ICS against cyber threats, ensuring system robustness and reliability.</a:t>
            </a:r>
          </a:p>
          <a:p>
            <a:pPr>
              <a:buFont typeface="Arial" panose="020B0604020202020204" pitchFamily="34" charset="0"/>
              <a:buNone/>
            </a:pPr>
            <a:endParaRPr lang="en-US" dirty="0"/>
          </a:p>
          <a:p>
            <a:pPr>
              <a:buFont typeface="Arial" panose="020B0604020202020204" pitchFamily="34" charset="0"/>
              <a:buNone/>
            </a:pPr>
            <a:r>
              <a:rPr lang="en-US" dirty="0"/>
              <a:t>Graphic Source: https://www.electronicdesign.com/markets/automation/article/21254874/electronic-design-flexible-analog-ics-to-drive-software-defined-factories</a:t>
            </a:r>
          </a:p>
          <a:p>
            <a:pPr>
              <a:buFont typeface="Arial" panose="020B0604020202020204" pitchFamily="34" charset="0"/>
              <a:buNone/>
            </a:pPr>
            <a:endParaRPr lang="en-US" dirty="0"/>
          </a:p>
        </p:txBody>
      </p:sp>
      <p:sp>
        <p:nvSpPr>
          <p:cNvPr id="4" name="Date Placeholder 3">
            <a:extLst>
              <a:ext uri="{FF2B5EF4-FFF2-40B4-BE49-F238E27FC236}">
                <a16:creationId xmlns:a16="http://schemas.microsoft.com/office/drawing/2014/main" id="{72796F45-3E52-84BA-EF2B-03E5AA8F7B73}"/>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6E7C9E54-C7E6-CC87-1248-71463B45491E}"/>
              </a:ext>
            </a:extLst>
          </p:cNvPr>
          <p:cNvSpPr>
            <a:spLocks noGrp="1"/>
          </p:cNvSpPr>
          <p:nvPr>
            <p:ph type="sldNum" sz="quarter" idx="5"/>
          </p:nvPr>
        </p:nvSpPr>
        <p:spPr/>
        <p:txBody>
          <a:bodyPr/>
          <a:lstStyle/>
          <a:p>
            <a:fld id="{352683B9-BE6E-4598-85C0-E9020C903FF0}" type="slidenum">
              <a:rPr lang="en-US" smtClean="0"/>
              <a:pPr/>
              <a:t>7</a:t>
            </a:fld>
            <a:endParaRPr lang="en-US"/>
          </a:p>
        </p:txBody>
      </p:sp>
    </p:spTree>
    <p:extLst>
      <p:ext uri="{BB962C8B-B14F-4D97-AF65-F5344CB8AC3E}">
        <p14:creationId xmlns:p14="http://schemas.microsoft.com/office/powerpoint/2010/main" val="32113364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084A4-EF3D-05C8-59A8-DD103BBD4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77C9D-B1A8-4996-B857-97D36D037A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21A46C-E7AB-50F7-CE04-2492EEC66526}"/>
              </a:ext>
            </a:extLst>
          </p:cNvPr>
          <p:cNvSpPr>
            <a:spLocks noGrp="1"/>
          </p:cNvSpPr>
          <p:nvPr>
            <p:ph type="body" idx="1"/>
          </p:nvPr>
        </p:nvSpPr>
        <p:spPr/>
        <p:txBody>
          <a:bodyPr/>
          <a:lstStyle/>
          <a:p>
            <a:r>
              <a:rPr lang="en-US" b="1" dirty="0"/>
              <a:t>Integration with Existing Security Systems</a:t>
            </a:r>
            <a:endParaRPr lang="en-US" dirty="0"/>
          </a:p>
          <a:p>
            <a:pPr>
              <a:buFont typeface="Arial" panose="020B0604020202020204" pitchFamily="34" charset="0"/>
              <a:buNone/>
            </a:pPr>
            <a:r>
              <a:rPr lang="en-US" dirty="0"/>
              <a:t>STIX data can be integrated into various security systems used in ICS, such as Security Information and Event Management (SIEM) systems, Intrusion Detection Systems (IDS), and other threat detection tools.</a:t>
            </a:r>
          </a:p>
          <a:p>
            <a:pPr>
              <a:buFont typeface="Arial" panose="020B0604020202020204" pitchFamily="34" charset="0"/>
              <a:buNone/>
            </a:pPr>
            <a:r>
              <a:rPr lang="en-US" b="1" dirty="0"/>
              <a:t>Implementation</a:t>
            </a:r>
            <a:r>
              <a:rPr lang="en-US" dirty="0"/>
              <a:t>: STIX data, once received via TAXII feeds or other sources, can be processed by these systems to match indicators of compromise (</a:t>
            </a:r>
            <a:r>
              <a:rPr lang="en-US" dirty="0" err="1"/>
              <a:t>IoCs</a:t>
            </a:r>
            <a:r>
              <a:rPr lang="en-US" dirty="0"/>
              <a:t>) against observed network and endpoint behaviors. This integration allows for automated alerting and response based on the latest threat intelligence.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r>
              <a:rPr lang="en-US" b="1" dirty="0"/>
              <a:t>Customization for ICS-Specific Threats</a:t>
            </a:r>
            <a:endParaRPr lang="en-US" dirty="0"/>
          </a:p>
          <a:p>
            <a:pPr>
              <a:buFont typeface="Arial" panose="020B0604020202020204" pitchFamily="34" charset="0"/>
              <a:buNone/>
            </a:pPr>
            <a:r>
              <a:rPr lang="en-US" dirty="0"/>
              <a:t>STIX allows for the customization of threat intelligence to address specific threats that target ICS environments, such as malware that affects SCADA systems or targeted attacks against utility infrastructure.</a:t>
            </a:r>
          </a:p>
          <a:p>
            <a:pPr>
              <a:buFont typeface="Arial" panose="020B0604020202020204" pitchFamily="34" charset="0"/>
              <a:buNone/>
            </a:pPr>
            <a:r>
              <a:rPr lang="en-US" b="1" dirty="0"/>
              <a:t>Implementation</a:t>
            </a:r>
            <a:r>
              <a:rPr lang="en-US" dirty="0"/>
              <a:t>: Security teams can develop or tailor STIX profiles that focus on the unique operational technologies and protocols used in ICS, such as Modbus, DNP3, or other industrial protocols. By monitoring for anomalies or malicious activities that exploit these protocols, teams can detect and mitigate potential threats more effectively.</a:t>
            </a:r>
          </a:p>
          <a:p>
            <a:pPr>
              <a:buFont typeface="Arial" panose="020B0604020202020204" pitchFamily="34" charset="0"/>
              <a:buNone/>
            </a:pPr>
            <a:endParaRPr lang="en-US" dirty="0"/>
          </a:p>
          <a:p>
            <a:r>
              <a:rPr lang="en-US" b="1" dirty="0"/>
              <a:t>Sharing Threat Intelligence</a:t>
            </a:r>
            <a:endParaRPr lang="en-US" dirty="0"/>
          </a:p>
          <a:p>
            <a:pPr>
              <a:buFont typeface="Arial" panose="020B0604020202020204" pitchFamily="34" charset="0"/>
              <a:buNone/>
            </a:pPr>
            <a:r>
              <a:rPr lang="en-US" dirty="0"/>
              <a:t>In ICS environments, sharing threat intelligence between different entities—such as plant operators, manufacturers, and national infrastructure protection agencies—can be crucial for collective defense.</a:t>
            </a:r>
          </a:p>
          <a:p>
            <a:pPr>
              <a:buFont typeface="Arial" panose="020B0604020202020204" pitchFamily="34" charset="0"/>
              <a:buNone/>
            </a:pPr>
            <a:r>
              <a:rPr lang="en-US" b="1" dirty="0"/>
              <a:t>Implementation</a:t>
            </a:r>
            <a:r>
              <a:rPr lang="en-US" dirty="0"/>
              <a:t>: Organizations can use TAXII to automate the exchange of STIX-formatted threat data with trusted partners. This not only helps in getting timely intelligence but also aids in building a collaborative defense against threats that target multiple players within an industry.</a:t>
            </a:r>
          </a:p>
          <a:p>
            <a:pPr>
              <a:buFont typeface="Arial" panose="020B0604020202020204" pitchFamily="34" charset="0"/>
              <a:buNone/>
            </a:pPr>
            <a:endParaRPr lang="en-US" dirty="0"/>
          </a:p>
          <a:p>
            <a:r>
              <a:rPr lang="en-US" b="1" dirty="0"/>
              <a:t>Proactive Threat Hunting</a:t>
            </a:r>
            <a:endParaRPr lang="en-US" dirty="0"/>
          </a:p>
          <a:p>
            <a:pPr>
              <a:buFont typeface="Arial" panose="020B0604020202020204" pitchFamily="34" charset="0"/>
              <a:buNone/>
            </a:pPr>
            <a:r>
              <a:rPr lang="en-US" dirty="0"/>
              <a:t>Proactive threat hunting in ICS can be enhanced by using STIX to define and share information about emerging threats, attack patterns, and tactics used by adversaries.</a:t>
            </a:r>
          </a:p>
          <a:p>
            <a:pPr>
              <a:buFont typeface="Arial" panose="020B0604020202020204" pitchFamily="34" charset="0"/>
              <a:buNone/>
            </a:pPr>
            <a:r>
              <a:rPr lang="en-US" b="1" dirty="0"/>
              <a:t>Implementation</a:t>
            </a:r>
            <a:r>
              <a:rPr lang="en-US" dirty="0"/>
              <a:t>: Threat hunters can use STIX to document their findings and share them within and across organizations. This shared knowledge enables other entities to quickly adapt their defensive measures according to real-world data about new or evolving threats.</a:t>
            </a:r>
          </a:p>
          <a:p>
            <a:pPr>
              <a:buFont typeface="Arial" panose="020B0604020202020204" pitchFamily="34" charset="0"/>
              <a:buNone/>
            </a:pPr>
            <a:endParaRPr lang="en-US" dirty="0"/>
          </a:p>
          <a:p>
            <a:r>
              <a:rPr lang="en-US" b="1" dirty="0"/>
              <a:t>Incident Response and Forensics</a:t>
            </a:r>
            <a:endParaRPr lang="en-US" dirty="0"/>
          </a:p>
          <a:p>
            <a:pPr>
              <a:buFont typeface="Arial" panose="020B0604020202020204" pitchFamily="34" charset="0"/>
              <a:buNone/>
            </a:pPr>
            <a:r>
              <a:rPr lang="en-US" dirty="0"/>
              <a:t>In the aftermath of a cybersecurity incident, STIX can be invaluable for incident response and forensic analysis, providing structured data that helps in understanding the attack vectors, impacted systems, and the nature of the attack.</a:t>
            </a:r>
          </a:p>
          <a:p>
            <a:pPr>
              <a:buFont typeface="Arial" panose="020B0604020202020204" pitchFamily="34" charset="0"/>
              <a:buNone/>
            </a:pPr>
            <a:r>
              <a:rPr lang="en-US" b="1" dirty="0"/>
              <a:t>Implementation</a:t>
            </a:r>
            <a:r>
              <a:rPr lang="en-US" dirty="0"/>
              <a:t>: Utilize STIX objects to record details of the incident, including affected systems, the timeline of the attack, and the methods used by attackers. This record not only aids in forensic analysis but also serves as a historical log that can be used for future threat detection and prevention strategies.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r>
              <a:rPr lang="en-US" b="1" dirty="0"/>
              <a:t>Compliance and Reporting</a:t>
            </a:r>
            <a:endParaRPr lang="en-US" dirty="0"/>
          </a:p>
          <a:p>
            <a:pPr>
              <a:buFont typeface="Arial" panose="020B0604020202020204" pitchFamily="34" charset="0"/>
              <a:buNone/>
            </a:pPr>
            <a:r>
              <a:rPr lang="en-US" dirty="0"/>
              <a:t>Many ICS environments are subject to stringent regulatory requirements which mandate the reporting of security incidents and the sharing of threat intelligence.</a:t>
            </a:r>
          </a:p>
          <a:p>
            <a:pPr>
              <a:buFont typeface="Arial" panose="020B0604020202020204" pitchFamily="34" charset="0"/>
              <a:buNone/>
            </a:pPr>
            <a:r>
              <a:rPr lang="en-US" b="1" dirty="0"/>
              <a:t>Implementation</a:t>
            </a:r>
            <a:r>
              <a:rPr lang="en-US" dirty="0"/>
              <a:t>: STIX can be used to standardize reports and ensure they meet compliance requirements. This structured reporting makes it easier to communicate with regulatory bodies and provides a clear audit trail of threat intelligence activities and incident response.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https://cdn.prod.website-files.com/635e632477408d12d1811a64/64062c44d346544eb48fd0fb_Leveraging-STIX-and-TAXII-for-better-Cyber-Threat-Intelligence.png</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A41ECBC4-FDEC-8A2E-665B-2B7F725043AA}"/>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5E791D01-0251-F297-8857-24E3336E7676}"/>
              </a:ext>
            </a:extLst>
          </p:cNvPr>
          <p:cNvSpPr>
            <a:spLocks noGrp="1"/>
          </p:cNvSpPr>
          <p:nvPr>
            <p:ph type="sldNum" sz="quarter" idx="5"/>
          </p:nvPr>
        </p:nvSpPr>
        <p:spPr/>
        <p:txBody>
          <a:bodyPr/>
          <a:lstStyle/>
          <a:p>
            <a:fld id="{352683B9-BE6E-4598-85C0-E9020C903FF0}" type="slidenum">
              <a:rPr lang="en-US" smtClean="0"/>
              <a:pPr/>
              <a:t>72</a:t>
            </a:fld>
            <a:endParaRPr lang="en-US"/>
          </a:p>
        </p:txBody>
      </p:sp>
    </p:spTree>
    <p:extLst>
      <p:ext uri="{BB962C8B-B14F-4D97-AF65-F5344CB8AC3E}">
        <p14:creationId xmlns:p14="http://schemas.microsoft.com/office/powerpoint/2010/main" val="20425324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831CD6-DF07-619D-4B54-887FC5B3B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7BFDC9-CA0B-48A9-D443-6C980D764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88A6D6-EE9F-8B52-8B37-9306B80B0B93}"/>
              </a:ext>
            </a:extLst>
          </p:cNvPr>
          <p:cNvSpPr>
            <a:spLocks noGrp="1"/>
          </p:cNvSpPr>
          <p:nvPr>
            <p:ph type="body" idx="1"/>
          </p:nvPr>
        </p:nvSpPr>
        <p:spPr/>
        <p:txBody>
          <a:bodyPr/>
          <a:lstStyle/>
          <a:p>
            <a:r>
              <a:rPr lang="en-US" dirty="0"/>
              <a:t>We will discuss tools specifically designed for embedded security, their functionalities, best practices for implementation, and how they can be leveraged to enhance security in ICS environments</a:t>
            </a:r>
          </a:p>
          <a:p>
            <a:endParaRPr lang="en-US" dirty="0"/>
          </a:p>
          <a:p>
            <a:r>
              <a:rPr lang="en-US" dirty="0"/>
              <a:t>Image Source: Midjourney</a:t>
            </a:r>
          </a:p>
          <a:p>
            <a:r>
              <a:rPr lang="en-US" b="0" dirty="0"/>
              <a:t>“</a:t>
            </a:r>
            <a:r>
              <a:rPr lang="en-US" b="0" i="0" dirty="0">
                <a:effectLst/>
                <a:latin typeface="inherit"/>
              </a:rPr>
              <a:t>a highly detailed 16x9 cartoon of A graphic showing a network of embedded devices within an industrial setting.</a:t>
            </a:r>
            <a:r>
              <a:rPr lang="en-US" b="0" i="0" dirty="0">
                <a:effectLst/>
                <a:latin typeface="gg sans"/>
              </a:rPr>
              <a:t> “</a:t>
            </a:r>
            <a:endParaRPr lang="en-US" b="0" dirty="0"/>
          </a:p>
        </p:txBody>
      </p:sp>
      <p:sp>
        <p:nvSpPr>
          <p:cNvPr id="4" name="Date Placeholder 3">
            <a:extLst>
              <a:ext uri="{FF2B5EF4-FFF2-40B4-BE49-F238E27FC236}">
                <a16:creationId xmlns:a16="http://schemas.microsoft.com/office/drawing/2014/main" id="{5912CBCB-7712-9F04-D45B-F601A887D07F}"/>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3F32FA7E-12EF-8AAF-4B2F-DD20232ECB3D}"/>
              </a:ext>
            </a:extLst>
          </p:cNvPr>
          <p:cNvSpPr>
            <a:spLocks noGrp="1"/>
          </p:cNvSpPr>
          <p:nvPr>
            <p:ph type="sldNum" sz="quarter" idx="5"/>
          </p:nvPr>
        </p:nvSpPr>
        <p:spPr/>
        <p:txBody>
          <a:bodyPr/>
          <a:lstStyle/>
          <a:p>
            <a:fld id="{352683B9-BE6E-4598-85C0-E9020C903FF0}" type="slidenum">
              <a:rPr lang="en-US" smtClean="0"/>
              <a:pPr/>
              <a:t>73</a:t>
            </a:fld>
            <a:endParaRPr lang="en-US"/>
          </a:p>
        </p:txBody>
      </p:sp>
    </p:spTree>
    <p:extLst>
      <p:ext uri="{BB962C8B-B14F-4D97-AF65-F5344CB8AC3E}">
        <p14:creationId xmlns:p14="http://schemas.microsoft.com/office/powerpoint/2010/main" val="343852317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5CDC9C-BE59-5EA4-E095-06CD2CA34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0F68B1-6225-E119-5F02-368DD6EE2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015B0-B695-71FA-548B-7DA9EAE28270}"/>
              </a:ext>
            </a:extLst>
          </p:cNvPr>
          <p:cNvSpPr>
            <a:spLocks noGrp="1"/>
          </p:cNvSpPr>
          <p:nvPr>
            <p:ph type="body" idx="1"/>
          </p:nvPr>
        </p:nvSpPr>
        <p:spPr/>
        <p:txBody>
          <a:bodyPr/>
          <a:lstStyle/>
          <a:p>
            <a:r>
              <a:rPr lang="en-US" b="1" dirty="0"/>
              <a:t>Role in ICS  </a:t>
            </a:r>
            <a:r>
              <a:rPr lang="en-US" b="0" dirty="0"/>
              <a:t>Discuss </a:t>
            </a:r>
            <a:r>
              <a:rPr lang="en-US" dirty="0"/>
              <a:t>how these systems control, monitor, and directly influence physical processes in industries like manufacturing, energy, and transportation. Note the widespread use and increasing connectivity of embedded systems, which raise significant security concerns.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Common Security Vulnerabilities</a:t>
            </a:r>
            <a:r>
              <a:rPr lang="en-US" dirty="0"/>
              <a:t> - Discuss the typical security vulnerabilities found in embedded systems, including both hardware and software flaws.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Insecure Firmware Updates</a:t>
            </a:r>
            <a:r>
              <a:rPr lang="en-US" dirty="0"/>
              <a:t>: The risk of installing malicious or flawed firmware updates that could compromise the system.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Lack of Authentication/Authorization</a:t>
            </a:r>
            <a:r>
              <a:rPr lang="en-US" dirty="0"/>
              <a:t>: Weaknesses in verifying the identities or permissions of entities interacting with the system.</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Physical Security Risks</a:t>
            </a:r>
            <a:r>
              <a:rPr lang="en-US" dirty="0"/>
              <a:t>: Vulnerabilities that arise from inadequate physical security measures protecting the hardware from unauthorized access.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Impact of Security Breaches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Operational Disruption</a:t>
            </a:r>
            <a:r>
              <a:rPr lang="en-US" dirty="0"/>
              <a:t>: Detail how attacks can lead to shutdowns or malfunctions in critical infrastructure systems.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Safety Hazards</a:t>
            </a:r>
            <a:r>
              <a:rPr lang="en-US" dirty="0"/>
              <a:t>: Emphasize the potential for causing physical harm to workers or the public if safety-critical systems are compromised.</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a:t>
            </a:r>
            <a:r>
              <a:rPr lang="en-US" dirty="0" err="1"/>
              <a:t>MidJourney</a:t>
            </a: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0" dirty="0"/>
              <a:t>“</a:t>
            </a:r>
            <a:r>
              <a:rPr lang="en-US" b="0" i="0" dirty="0">
                <a:effectLst/>
                <a:latin typeface="inherit"/>
              </a:rPr>
              <a:t>A diagram or image showing various embedded systems integrated within an industrial setup, such as PLCs, RTUs, and networked sensors.”</a:t>
            </a:r>
            <a:endParaRPr lang="en-US" b="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FF9DE149-6136-84B1-AF76-EC41AFDD36AF}"/>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72CC1343-3554-5807-875F-BDA3053BD50C}"/>
              </a:ext>
            </a:extLst>
          </p:cNvPr>
          <p:cNvSpPr>
            <a:spLocks noGrp="1"/>
          </p:cNvSpPr>
          <p:nvPr>
            <p:ph type="sldNum" sz="quarter" idx="5"/>
          </p:nvPr>
        </p:nvSpPr>
        <p:spPr/>
        <p:txBody>
          <a:bodyPr/>
          <a:lstStyle/>
          <a:p>
            <a:fld id="{352683B9-BE6E-4598-85C0-E9020C903FF0}" type="slidenum">
              <a:rPr lang="en-US" smtClean="0"/>
              <a:pPr/>
              <a:t>74</a:t>
            </a:fld>
            <a:endParaRPr lang="en-US"/>
          </a:p>
        </p:txBody>
      </p:sp>
    </p:spTree>
    <p:extLst>
      <p:ext uri="{BB962C8B-B14F-4D97-AF65-F5344CB8AC3E}">
        <p14:creationId xmlns:p14="http://schemas.microsoft.com/office/powerpoint/2010/main" val="6178725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D64E-8E03-D2C6-2A41-4635ADD5D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076486-FC30-82E1-FE38-1416926A09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C5CD8-3192-5E92-DB3F-2306C22C4CAA}"/>
              </a:ext>
            </a:extLst>
          </p:cNvPr>
          <p:cNvSpPr>
            <a:spLocks noGrp="1"/>
          </p:cNvSpPr>
          <p:nvPr>
            <p:ph type="body" idx="1"/>
          </p:nvPr>
        </p:nvSpPr>
        <p:spPr/>
        <p:txBody>
          <a:bodyPr/>
          <a:lstStyle/>
          <a:p>
            <a:r>
              <a:rPr lang="en-US" b="1" dirty="0"/>
              <a:t>Firmware Analysis Tools: </a:t>
            </a:r>
            <a:r>
              <a:rPr lang="en-US" dirty="0"/>
              <a:t>Discuss the importance of tools that analyze and verify the integrity of firmware running on embedded devices. These tools help identify vulnerabilities, unauthorized changes, or signs of tampering in firmware.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Static Analysis</a:t>
            </a:r>
            <a:r>
              <a:rPr lang="en-US" dirty="0"/>
              <a:t>: Analyzing firmware code without executing it to find vulnerabilities.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Dynamic Analysis</a:t>
            </a:r>
            <a:r>
              <a:rPr lang="en-US" dirty="0"/>
              <a:t>: Monitoring firmware behavior during execution to detect potential security issues.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Signature Verification</a:t>
            </a:r>
            <a:r>
              <a:rPr lang="en-US" dirty="0"/>
              <a:t>: Ensuring firmware authenticity and integrity through cryptographic signatures.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Hardware Security Modules (HSM): </a:t>
            </a:r>
            <a:r>
              <a:rPr lang="en-US" dirty="0"/>
              <a:t>Explain how HSMs are used to manage digital keys for strong authentication and provide cryptographic processing in a physically secure environment, enhancing the security of embedded systems.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Real-Time Operating System (RTOS) Security Enhancements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Memory Protection</a:t>
            </a:r>
            <a:r>
              <a:rPr lang="en-US" dirty="0"/>
              <a:t>: Mechanisms to prevent unauthorized access or corruption of memory, such as data execution prevention.</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Secure Boot</a:t>
            </a:r>
            <a:r>
              <a:rPr lang="en-US" dirty="0"/>
              <a:t>: Ensuring the system boots using only verified and trusted software to prevent malware from running at startup.</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1" dirty="0"/>
              <a:t>Access Controls</a:t>
            </a:r>
            <a:r>
              <a:rPr lang="en-US" dirty="0"/>
              <a:t>: Implementing robust user authentication and authorization protocols within RTOS.</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endParaRPr lang="en-US" b="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9843F095-32D8-FF83-D98F-0C7B157397E7}"/>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7E6ACD91-AB6A-976E-5568-B55903169EAC}"/>
              </a:ext>
            </a:extLst>
          </p:cNvPr>
          <p:cNvSpPr>
            <a:spLocks noGrp="1"/>
          </p:cNvSpPr>
          <p:nvPr>
            <p:ph type="sldNum" sz="quarter" idx="5"/>
          </p:nvPr>
        </p:nvSpPr>
        <p:spPr/>
        <p:txBody>
          <a:bodyPr/>
          <a:lstStyle/>
          <a:p>
            <a:fld id="{352683B9-BE6E-4598-85C0-E9020C903FF0}" type="slidenum">
              <a:rPr lang="en-US" smtClean="0"/>
              <a:pPr/>
              <a:t>75</a:t>
            </a:fld>
            <a:endParaRPr lang="en-US"/>
          </a:p>
        </p:txBody>
      </p:sp>
    </p:spTree>
    <p:extLst>
      <p:ext uri="{BB962C8B-B14F-4D97-AF65-F5344CB8AC3E}">
        <p14:creationId xmlns:p14="http://schemas.microsoft.com/office/powerpoint/2010/main" val="2050406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3F383-1190-F7ED-697E-42D45F580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DBAE6-17BF-EC23-21FD-89684711D8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CCC4F-2E57-BE03-BB17-01A2D8E5177B}"/>
              </a:ext>
            </a:extLst>
          </p:cNvPr>
          <p:cNvSpPr>
            <a:spLocks noGrp="1"/>
          </p:cNvSpPr>
          <p:nvPr>
            <p:ph type="body" idx="1"/>
          </p:nvPr>
        </p:nvSpPr>
        <p:spPr/>
        <p:txBody>
          <a:bodyPr/>
          <a:lstStyle/>
          <a:p>
            <a:r>
              <a:rPr lang="en-US" dirty="0"/>
              <a:t>Each of these tools offers unique capabilities that are pertinent to enhancing security in embedded systems, particularly within critical infrastructures like ICS. Leveraging these tools effectively can significantly enhance an organization's ability to detect vulnerabilities early, manage security configurations, and respond to potential threats proactively.</a:t>
            </a:r>
          </a:p>
          <a:p>
            <a:endParaRPr lang="en-US" dirty="0"/>
          </a:p>
          <a:p>
            <a:r>
              <a:rPr lang="en-US" b="1" dirty="0"/>
              <a:t>Binary Analysis Tool (BAT)</a:t>
            </a:r>
            <a:endParaRPr lang="en-US" dirty="0"/>
          </a:p>
          <a:p>
            <a:pPr>
              <a:buFont typeface="Arial" panose="020B0604020202020204" pitchFamily="34" charset="0"/>
              <a:buChar char="•"/>
            </a:pPr>
            <a:r>
              <a:rPr lang="en-US" b="1" dirty="0"/>
              <a:t>Functionality</a:t>
            </a:r>
            <a:r>
              <a:rPr lang="en-US" dirty="0"/>
              <a:t>: BAT is designed to analyze binary files for security auditing and malware scanning in embedded systems. It scans firmware images before they are deployed to hardware to ensure that they are free from known vulnerabilities and malware.</a:t>
            </a:r>
          </a:p>
          <a:p>
            <a:pPr>
              <a:buFont typeface="Arial" panose="020B0604020202020204" pitchFamily="34" charset="0"/>
              <a:buChar char="•"/>
            </a:pPr>
            <a:r>
              <a:rPr lang="en-US" b="1" dirty="0"/>
              <a:t>Application in ICS</a:t>
            </a:r>
            <a:r>
              <a:rPr lang="en-US" dirty="0"/>
              <a:t>: In Industrial Control Systems (ICS), BAT can be used to scan device firmware for unauthorized modifications or potential backdoors before the firmware is uploaded to critical components, such as PLCs or RTUs.</a:t>
            </a:r>
          </a:p>
          <a:p>
            <a:pPr>
              <a:buFont typeface="Arial" panose="020B0604020202020204" pitchFamily="34" charset="0"/>
              <a:buChar char="•"/>
            </a:pPr>
            <a:r>
              <a:rPr lang="en-US" b="1" dirty="0"/>
              <a:t>Benefits</a:t>
            </a:r>
            <a:r>
              <a:rPr lang="en-US" dirty="0"/>
              <a:t>: Helps prevent attacks that exploit firmware vulnerabilities, thereby ensuring the integrity and reliability of the embedded systems.</a:t>
            </a:r>
          </a:p>
          <a:p>
            <a:endParaRPr lang="en-US" dirty="0"/>
          </a:p>
          <a:p>
            <a:r>
              <a:rPr lang="en-US" b="1" dirty="0"/>
              <a:t>CHIPSEC</a:t>
            </a:r>
            <a:endParaRPr lang="en-US" dirty="0"/>
          </a:p>
          <a:p>
            <a:pPr>
              <a:buFont typeface="Arial" panose="020B0604020202020204" pitchFamily="34" charset="0"/>
              <a:buChar char="•"/>
            </a:pPr>
            <a:r>
              <a:rPr lang="en-US" b="1" dirty="0"/>
              <a:t>Functionality</a:t>
            </a:r>
            <a:r>
              <a:rPr lang="en-US" dirty="0"/>
              <a:t>: CHIPSEC is a security assessment framework that tests the security of platform hardware and firmware. The toolset includes modules that check for vulnerabilities in firmware, including UEFI/BIOS and hardware security configuration, and capabilities to analyze system memory and hardware registers.</a:t>
            </a:r>
          </a:p>
          <a:p>
            <a:pPr>
              <a:buFont typeface="Arial" panose="020B0604020202020204" pitchFamily="34" charset="0"/>
              <a:buChar char="•"/>
            </a:pPr>
            <a:r>
              <a:rPr lang="en-US" b="1" dirty="0"/>
              <a:t>Application in ICS</a:t>
            </a:r>
            <a:r>
              <a:rPr lang="en-US" dirty="0"/>
              <a:t>: This tool is crucial for ensuring that the foundational hardware security configurations in ICS components are robust and not vulnerable to exploits that could bypass higher-level security measures.</a:t>
            </a:r>
          </a:p>
          <a:p>
            <a:pPr>
              <a:buFont typeface="Arial" panose="020B0604020202020204" pitchFamily="34" charset="0"/>
              <a:buChar char="•"/>
            </a:pPr>
            <a:r>
              <a:rPr lang="en-US" b="1" dirty="0"/>
              <a:t>Benefits</a:t>
            </a:r>
            <a:r>
              <a:rPr lang="en-US" dirty="0"/>
              <a:t>: By verifying that the hardware configuration and firmware follow best security practices, CHIPSEC helps protect embedded systems from sophisticated attacks that target hardware-level vulnerabilities.</a:t>
            </a:r>
          </a:p>
          <a:p>
            <a:endParaRPr lang="en-US" dirty="0"/>
          </a:p>
          <a:p>
            <a:r>
              <a:rPr lang="en-US" b="1" dirty="0"/>
              <a:t>Lauterbach Debug Tools</a:t>
            </a:r>
            <a:endParaRPr lang="en-US" dirty="0"/>
          </a:p>
          <a:p>
            <a:pPr>
              <a:buFont typeface="Arial" panose="020B0604020202020204" pitchFamily="34" charset="0"/>
              <a:buChar char="•"/>
            </a:pPr>
            <a:r>
              <a:rPr lang="en-US" b="1" dirty="0"/>
              <a:t>Functionality</a:t>
            </a:r>
            <a:r>
              <a:rPr lang="en-US" dirty="0"/>
              <a:t>: Lauterbach tools provide comprehensive debugging solutions that support a wide range of chip architectures. These tools are used for development and debugging of firmware on embedded devices, with capabilities to perform system-level debugging, crash analysis, and system trace.</a:t>
            </a:r>
          </a:p>
          <a:p>
            <a:pPr>
              <a:buFont typeface="Arial" panose="020B0604020202020204" pitchFamily="34" charset="0"/>
              <a:buChar char="•"/>
            </a:pPr>
            <a:r>
              <a:rPr lang="en-US" b="1" dirty="0"/>
              <a:t>Application in ICS</a:t>
            </a:r>
            <a:r>
              <a:rPr lang="en-US" dirty="0"/>
              <a:t>: Debug tools are essential for diagnosing hardware operation issues and vulnerabilities in real time, which is critical for maintaining operational uptime in ICS environments.</a:t>
            </a:r>
          </a:p>
          <a:p>
            <a:pPr>
              <a:buFont typeface="Arial" panose="020B0604020202020204" pitchFamily="34" charset="0"/>
              <a:buChar char="•"/>
            </a:pPr>
            <a:r>
              <a:rPr lang="en-US" b="1" dirty="0"/>
              <a:t>Benefits</a:t>
            </a:r>
            <a:r>
              <a:rPr lang="en-US" dirty="0"/>
              <a:t>: Facilitates the identification and fixing of security flaws and functional bugs during the development phase of firmware, reducing the risk of vulnerabilities in deployed systems.</a:t>
            </a:r>
          </a:p>
          <a:p>
            <a:endParaRPr lang="en-US" dirty="0"/>
          </a:p>
          <a:p>
            <a:endParaRPr lang="en-US" dirty="0"/>
          </a:p>
          <a:p>
            <a:r>
              <a:rPr lang="en-US" b="1" dirty="0" err="1"/>
              <a:t>JTAGulator</a:t>
            </a:r>
            <a:endParaRPr lang="en-US" dirty="0"/>
          </a:p>
          <a:p>
            <a:pPr>
              <a:buFont typeface="Arial" panose="020B0604020202020204" pitchFamily="34" charset="0"/>
              <a:buChar char="•"/>
            </a:pPr>
            <a:r>
              <a:rPr lang="en-US" b="1" dirty="0"/>
              <a:t>Functionality</a:t>
            </a:r>
            <a:r>
              <a:rPr lang="en-US" dirty="0"/>
              <a:t>: </a:t>
            </a:r>
            <a:r>
              <a:rPr lang="en-US" dirty="0" err="1"/>
              <a:t>JTAGulator</a:t>
            </a:r>
            <a:r>
              <a:rPr lang="en-US" dirty="0"/>
              <a:t> is an open-source hardware tool designed to identify on-chip debug interfaces (e.g., JTAG, UART) on unknown circuit boards. It assists in discovering such interfaces which can then be used to debug embedded devices and potentially identify security vulnerabilities.</a:t>
            </a:r>
          </a:p>
          <a:p>
            <a:pPr>
              <a:buFont typeface="Arial" panose="020B0604020202020204" pitchFamily="34" charset="0"/>
              <a:buChar char="•"/>
            </a:pPr>
            <a:r>
              <a:rPr lang="en-US" b="1" dirty="0"/>
              <a:t>Application in ICS</a:t>
            </a:r>
            <a:r>
              <a:rPr lang="en-US" dirty="0"/>
              <a:t>: Useful for security penetration testing and reverse engineering of devices used in industrial settings where documentation may be lacking or the security state of a device is unknown.</a:t>
            </a:r>
          </a:p>
          <a:p>
            <a:pPr>
              <a:buFont typeface="Arial" panose="020B0604020202020204" pitchFamily="34" charset="0"/>
              <a:buChar char="•"/>
            </a:pPr>
            <a:r>
              <a:rPr lang="en-US" b="1" dirty="0"/>
              <a:t>Benefits</a:t>
            </a:r>
            <a:r>
              <a:rPr lang="en-US" dirty="0"/>
              <a:t>: Helps in identifying hidden debug ports that could be exploited by attackers to gain low-level control over embedded systems.</a:t>
            </a:r>
          </a:p>
          <a:p>
            <a:endParaRPr lang="en-US" dirty="0"/>
          </a:p>
          <a:p>
            <a:r>
              <a:rPr lang="en-US" b="1" dirty="0"/>
              <a:t>IDA Pro</a:t>
            </a:r>
            <a:endParaRPr lang="en-US" dirty="0"/>
          </a:p>
          <a:p>
            <a:pPr>
              <a:buFont typeface="Arial" panose="020B0604020202020204" pitchFamily="34" charset="0"/>
              <a:buChar char="•"/>
            </a:pPr>
            <a:r>
              <a:rPr lang="en-US" b="1" dirty="0"/>
              <a:t>Functionality</a:t>
            </a:r>
            <a:r>
              <a:rPr lang="en-US" dirty="0"/>
              <a:t>: IDA Pro is a disassembler and debugger tool that is widely used for reverse engineering. It supports a vast array of processor instructions sets and can be used to analyze binary programs in which source code is not available, such as proprietary embedded firmware.</a:t>
            </a:r>
          </a:p>
          <a:p>
            <a:pPr>
              <a:buFont typeface="Arial" panose="020B0604020202020204" pitchFamily="34" charset="0"/>
              <a:buChar char="•"/>
            </a:pPr>
            <a:r>
              <a:rPr lang="en-US" b="1" dirty="0"/>
              <a:t>Application in ICS</a:t>
            </a:r>
            <a:r>
              <a:rPr lang="en-US" dirty="0"/>
              <a:t>: IDA Pro can be used to reverse engineer malware or firmware found in ICS environments to understand how it operates and to develop defenses against it.</a:t>
            </a:r>
          </a:p>
          <a:p>
            <a:pPr>
              <a:buFont typeface="Arial" panose="020B0604020202020204" pitchFamily="34" charset="0"/>
              <a:buChar char="•"/>
            </a:pPr>
            <a:r>
              <a:rPr lang="en-US" b="1" dirty="0"/>
              <a:t>Benefits</a:t>
            </a:r>
            <a:r>
              <a:rPr lang="en-US" dirty="0"/>
              <a:t>: Critical for analyzing and understanding potential security threats embedded in the binary level, enabling proactive defense and incident response strategies.</a:t>
            </a:r>
          </a:p>
          <a:p>
            <a:endParaRPr lang="en-US" dirty="0"/>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err="1"/>
              <a:t>Chipsec</a:t>
            </a:r>
            <a:r>
              <a:rPr lang="en-US" dirty="0"/>
              <a:t>: https://github.com/chipsec</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Lauterbach: https://www.lauterbach.com/products/debugger/powerdebug-system/powerdebug-x50</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err="1"/>
              <a:t>JTAGulator</a:t>
            </a:r>
            <a:r>
              <a:rPr lang="en-US" dirty="0"/>
              <a:t>: https://wiki.elvis.science/index.php?title=JTAGulator:_Introduction</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1F7511FA-437A-EBBA-1583-32D90994F0FF}"/>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3FC058F2-3D62-FB8C-363B-8A4FD15CAF84}"/>
              </a:ext>
            </a:extLst>
          </p:cNvPr>
          <p:cNvSpPr>
            <a:spLocks noGrp="1"/>
          </p:cNvSpPr>
          <p:nvPr>
            <p:ph type="sldNum" sz="quarter" idx="5"/>
          </p:nvPr>
        </p:nvSpPr>
        <p:spPr/>
        <p:txBody>
          <a:bodyPr/>
          <a:lstStyle/>
          <a:p>
            <a:fld id="{352683B9-BE6E-4598-85C0-E9020C903FF0}" type="slidenum">
              <a:rPr lang="en-US" smtClean="0"/>
              <a:pPr/>
              <a:t>76</a:t>
            </a:fld>
            <a:endParaRPr lang="en-US"/>
          </a:p>
        </p:txBody>
      </p:sp>
    </p:spTree>
    <p:extLst>
      <p:ext uri="{BB962C8B-B14F-4D97-AF65-F5344CB8AC3E}">
        <p14:creationId xmlns:p14="http://schemas.microsoft.com/office/powerpoint/2010/main" val="36706417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7F2CB-8087-7DDA-79D2-008070A568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020437-B0DE-A7C7-B9C1-3A29EAC905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5F541-41AD-0D0C-59F9-6155AF4612C5}"/>
              </a:ext>
            </a:extLst>
          </p:cNvPr>
          <p:cNvSpPr>
            <a:spLocks noGrp="1"/>
          </p:cNvSpPr>
          <p:nvPr>
            <p:ph type="body" idx="1"/>
          </p:nvPr>
        </p:nvSpPr>
        <p:spPr/>
        <p:txBody>
          <a:bodyPr/>
          <a:lstStyle/>
          <a:p>
            <a:r>
              <a:rPr lang="en-US" dirty="0"/>
              <a:t>Background: A major energy provider, servicing millions of customers across a broad region, faced significant cybersecurity threats aimed at disrupting power distribution. Key vulnerabilities were identified in the firmware of their control systems, which were susceptible to unauthorized modifications and malware infections.</a:t>
            </a:r>
          </a:p>
          <a:p>
            <a:endParaRPr lang="en-US" dirty="0"/>
          </a:p>
          <a:p>
            <a:r>
              <a:rPr lang="en-US" dirty="0"/>
              <a:t>Challenge: The company needed to ensure the integrity and authenticity of the firmware running on thousands of embedded systems scattered across various remote sites, which were critical to grid management and power distribution operations.</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endParaRPr lang="en-US" b="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33796307-9A08-7B02-9E02-E890A1A2B838}"/>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1246F60F-AD60-D4C5-706E-1695A72B79F5}"/>
              </a:ext>
            </a:extLst>
          </p:cNvPr>
          <p:cNvSpPr>
            <a:spLocks noGrp="1"/>
          </p:cNvSpPr>
          <p:nvPr>
            <p:ph type="sldNum" sz="quarter" idx="5"/>
          </p:nvPr>
        </p:nvSpPr>
        <p:spPr/>
        <p:txBody>
          <a:bodyPr/>
          <a:lstStyle/>
          <a:p>
            <a:fld id="{352683B9-BE6E-4598-85C0-E9020C903FF0}" type="slidenum">
              <a:rPr lang="en-US" smtClean="0"/>
              <a:pPr/>
              <a:t>77</a:t>
            </a:fld>
            <a:endParaRPr lang="en-US"/>
          </a:p>
        </p:txBody>
      </p:sp>
    </p:spTree>
    <p:extLst>
      <p:ext uri="{BB962C8B-B14F-4D97-AF65-F5344CB8AC3E}">
        <p14:creationId xmlns:p14="http://schemas.microsoft.com/office/powerpoint/2010/main" val="5768078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0FFA6-5E60-8E48-9AA5-0F8328FD14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2D4F7-44BD-27B0-A23B-0DF93E45C6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ECA750-80D0-3DB2-71A4-5175CBEB8958}"/>
              </a:ext>
            </a:extLst>
          </p:cNvPr>
          <p:cNvSpPr>
            <a:spLocks noGrp="1"/>
          </p:cNvSpPr>
          <p:nvPr>
            <p:ph type="body" idx="1"/>
          </p:nvPr>
        </p:nvSpPr>
        <p:spPr/>
        <p:txBody>
          <a:bodyPr/>
          <a:lstStyle/>
          <a:p>
            <a:r>
              <a:rPr lang="en-US" b="1" dirty="0"/>
              <a:t>Solution:</a:t>
            </a:r>
          </a:p>
          <a:p>
            <a:r>
              <a:rPr lang="en-US" dirty="0"/>
              <a:t>The company implemented a comprehensive firmware security protocol using advanced firmware analysis tools and secure boot processes.</a:t>
            </a:r>
            <a:endParaRPr lang="en-US" b="1" dirty="0"/>
          </a:p>
          <a:p>
            <a:endParaRPr lang="en-US" b="1" dirty="0"/>
          </a:p>
          <a:p>
            <a:r>
              <a:rPr lang="en-US" b="1" dirty="0"/>
              <a:t>Firmware Analysis Tools</a:t>
            </a:r>
            <a:r>
              <a:rPr lang="en-US" dirty="0"/>
              <a:t>:</a:t>
            </a:r>
          </a:p>
          <a:p>
            <a:pPr>
              <a:buFont typeface="Arial" panose="020B0604020202020204" pitchFamily="34" charset="0"/>
              <a:buNone/>
            </a:pPr>
            <a:r>
              <a:rPr lang="en-US" b="1" dirty="0"/>
              <a:t>Deployment</a:t>
            </a:r>
            <a:r>
              <a:rPr lang="en-US" dirty="0"/>
              <a:t>: Integrated firmware analysis tools were deployed to routinely scan and verify the integrity of firmware on all embedded devices.</a:t>
            </a:r>
          </a:p>
          <a:p>
            <a:pPr>
              <a:buFont typeface="Arial" panose="020B0604020202020204" pitchFamily="34" charset="0"/>
              <a:buNone/>
            </a:pPr>
            <a:r>
              <a:rPr lang="en-US" b="1" dirty="0"/>
              <a:t>Functionality</a:t>
            </a:r>
            <a:r>
              <a:rPr lang="en-US" dirty="0"/>
              <a:t>: These tools were programmed to detect unauthorized changes, potential backdoors, or signs of tampering by comparing current firmware states against verified baselines and cryptographic signatures.</a:t>
            </a:r>
          </a:p>
          <a:p>
            <a:endParaRPr lang="en-US" b="1" dirty="0"/>
          </a:p>
          <a:p>
            <a:r>
              <a:rPr lang="en-US" b="1" dirty="0"/>
              <a:t>Secure Boot Implementation</a:t>
            </a:r>
            <a:r>
              <a:rPr lang="en-US" dirty="0"/>
              <a:t>:</a:t>
            </a:r>
          </a:p>
          <a:p>
            <a:pPr>
              <a:buFont typeface="Arial" panose="020B0604020202020204" pitchFamily="34" charset="0"/>
              <a:buNone/>
            </a:pPr>
            <a:r>
              <a:rPr lang="en-US" b="1" dirty="0"/>
              <a:t>Setup</a:t>
            </a:r>
            <a:r>
              <a:rPr lang="en-US" dirty="0"/>
              <a:t>: The secure boot process was established to ensure that only signed firmware, verified against a trusted certificate authority, could be executed on the devices.</a:t>
            </a:r>
          </a:p>
          <a:p>
            <a:pPr>
              <a:buFont typeface="Arial" panose="020B0604020202020204" pitchFamily="34" charset="0"/>
              <a:buNone/>
            </a:pPr>
            <a:r>
              <a:rPr lang="en-US" b="1" dirty="0"/>
              <a:t>Layered Security</a:t>
            </a:r>
            <a:r>
              <a:rPr lang="en-US" dirty="0"/>
              <a:t>: Multiple layers of security checks were incorporated during the boot process to detect and prevent the execution of compromised firmware.</a:t>
            </a:r>
          </a:p>
          <a:p>
            <a:endParaRPr lang="en-US" b="1" dirty="0"/>
          </a:p>
          <a:p>
            <a:r>
              <a:rPr lang="en-US" b="1" dirty="0"/>
              <a:t>Automated Response Systems</a:t>
            </a:r>
            <a:r>
              <a:rPr lang="en-US" dirty="0"/>
              <a:t>:</a:t>
            </a:r>
          </a:p>
          <a:p>
            <a:pPr>
              <a:buFont typeface="Arial" panose="020B0604020202020204" pitchFamily="34" charset="0"/>
              <a:buNone/>
            </a:pPr>
            <a:r>
              <a:rPr lang="en-US" b="1" dirty="0"/>
              <a:t>Integration</a:t>
            </a:r>
            <a:r>
              <a:rPr lang="en-US" dirty="0"/>
              <a:t>: Automated response mechanisms were set up to immediately isolate devices with compromised firmware, preventing potential cascading effects on the power grid.</a:t>
            </a:r>
          </a:p>
          <a:p>
            <a:pPr>
              <a:buFont typeface="Arial" panose="020B0604020202020204" pitchFamily="34" charset="0"/>
              <a:buNone/>
            </a:pPr>
            <a:r>
              <a:rPr lang="en-US" b="1" dirty="0"/>
              <a:t>Notification</a:t>
            </a:r>
            <a:r>
              <a:rPr lang="en-US" dirty="0"/>
              <a:t>: System administrators were automatically alerted to any anomalies for rapid response and remediation.</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https://www.particle.io/iot-guides-and-resources/iot-secure-boot/</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BD426B2C-C11E-498C-FF3A-D74DB94B7E05}"/>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641494D2-EBFF-DD1D-76A4-AC20B1480894}"/>
              </a:ext>
            </a:extLst>
          </p:cNvPr>
          <p:cNvSpPr>
            <a:spLocks noGrp="1"/>
          </p:cNvSpPr>
          <p:nvPr>
            <p:ph type="sldNum" sz="quarter" idx="5"/>
          </p:nvPr>
        </p:nvSpPr>
        <p:spPr/>
        <p:txBody>
          <a:bodyPr/>
          <a:lstStyle/>
          <a:p>
            <a:fld id="{352683B9-BE6E-4598-85C0-E9020C903FF0}" type="slidenum">
              <a:rPr lang="en-US" smtClean="0"/>
              <a:pPr/>
              <a:t>78</a:t>
            </a:fld>
            <a:endParaRPr lang="en-US"/>
          </a:p>
        </p:txBody>
      </p:sp>
    </p:spTree>
    <p:extLst>
      <p:ext uri="{BB962C8B-B14F-4D97-AF65-F5344CB8AC3E}">
        <p14:creationId xmlns:p14="http://schemas.microsoft.com/office/powerpoint/2010/main" val="37523124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FF38D-0F7C-6005-78D2-6480F01D6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C705C-2E7F-3D8F-131B-FFCB8797DE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90F528-E0F1-8DB5-3110-8E3356928E36}"/>
              </a:ext>
            </a:extLst>
          </p:cNvPr>
          <p:cNvSpPr>
            <a:spLocks noGrp="1"/>
          </p:cNvSpPr>
          <p:nvPr>
            <p:ph type="body" idx="1"/>
          </p:nvPr>
        </p:nvSpPr>
        <p:spPr/>
        <p:txBody>
          <a:bodyPr/>
          <a:lstStyle/>
          <a:p>
            <a:r>
              <a:rPr lang="en-US" dirty="0"/>
              <a:t>This case study provides a comprehensive example of how an energy provider successfully enhanced the security of its embedded systems, providing a template and insights that could be applicable to other sectors within the ICS environment.</a:t>
            </a:r>
            <a:endParaRPr lang="en-US" b="1" dirty="0"/>
          </a:p>
          <a:p>
            <a:endParaRPr lang="en-US" b="1" dirty="0"/>
          </a:p>
          <a:p>
            <a:r>
              <a:rPr lang="en-US" b="1" dirty="0"/>
              <a:t>Outcome:</a:t>
            </a:r>
          </a:p>
          <a:p>
            <a:r>
              <a:rPr lang="en-US" b="1" dirty="0"/>
              <a:t>Reduced Incidents - </a:t>
            </a:r>
            <a:r>
              <a:rPr lang="en-US" dirty="0"/>
              <a:t>The implementation of firmware analysis tools and secure boot processes significantly reduced the incidence of malware infections and unauthorized firmware updates across embedded systems.</a:t>
            </a:r>
          </a:p>
          <a:p>
            <a:endParaRPr lang="en-US" dirty="0"/>
          </a:p>
          <a:p>
            <a:r>
              <a:rPr lang="en-US" b="1" dirty="0"/>
              <a:t>Enhanced Security Posture</a:t>
            </a:r>
            <a:r>
              <a:rPr lang="en-US" dirty="0"/>
              <a:t>: The proactive measures taken enhanced the overall security posture of the energy provider, ensuring the stability and reliability of power distribution services.</a:t>
            </a:r>
          </a:p>
          <a:p>
            <a:endParaRPr lang="en-US" b="1" dirty="0"/>
          </a:p>
          <a:p>
            <a:r>
              <a:rPr lang="en-US" b="1" dirty="0"/>
              <a:t>Regulatory Compliance</a:t>
            </a:r>
            <a:r>
              <a:rPr lang="en-US" dirty="0"/>
              <a:t>: The new security implementations also aligned with national cybersecurity regulations for critical infrastructure, avoiding potential fines and penalties.</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a:t>
            </a:r>
            <a:r>
              <a:rPr lang="en-US" dirty="0" err="1"/>
              <a:t>MidJourney</a:t>
            </a: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0" dirty="0"/>
              <a:t>“</a:t>
            </a:r>
            <a:r>
              <a:rPr lang="en-US" b="0" i="0" dirty="0">
                <a:effectLst/>
                <a:latin typeface="inherit"/>
              </a:rPr>
              <a:t>Display statistics showing the reduction in security incidents before and after implementation of a secure boot implementation</a:t>
            </a:r>
            <a:r>
              <a:rPr lang="en-US" b="0" i="0" dirty="0">
                <a:effectLst/>
                <a:latin typeface="gg sans"/>
              </a:rPr>
              <a:t>”</a:t>
            </a:r>
            <a:endParaRPr lang="en-US" b="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7C75CCE4-EA3D-740A-95D7-CEEE1E558658}"/>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9F25E181-8F8F-A01F-F219-71675F02EEF2}"/>
              </a:ext>
            </a:extLst>
          </p:cNvPr>
          <p:cNvSpPr>
            <a:spLocks noGrp="1"/>
          </p:cNvSpPr>
          <p:nvPr>
            <p:ph type="sldNum" sz="quarter" idx="5"/>
          </p:nvPr>
        </p:nvSpPr>
        <p:spPr/>
        <p:txBody>
          <a:bodyPr/>
          <a:lstStyle/>
          <a:p>
            <a:fld id="{352683B9-BE6E-4598-85C0-E9020C903FF0}" type="slidenum">
              <a:rPr lang="en-US" smtClean="0"/>
              <a:pPr/>
              <a:t>79</a:t>
            </a:fld>
            <a:endParaRPr lang="en-US"/>
          </a:p>
        </p:txBody>
      </p:sp>
    </p:spTree>
    <p:extLst>
      <p:ext uri="{BB962C8B-B14F-4D97-AF65-F5344CB8AC3E}">
        <p14:creationId xmlns:p14="http://schemas.microsoft.com/office/powerpoint/2010/main" val="10069833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951F1-0BD3-EF18-8E18-A1AC834DE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A5CE18-89BA-BE32-DE01-A9B368CAB3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AD46A4-940B-CF9B-5016-59A1C79FFC17}"/>
              </a:ext>
            </a:extLst>
          </p:cNvPr>
          <p:cNvSpPr>
            <a:spLocks noGrp="1"/>
          </p:cNvSpPr>
          <p:nvPr>
            <p:ph type="body" idx="1"/>
          </p:nvPr>
        </p:nvSpPr>
        <p:spPr/>
        <p:txBody>
          <a:bodyPr/>
          <a:lstStyle/>
          <a:p>
            <a:pPr marL="0" indent="0">
              <a:buNone/>
            </a:pPr>
            <a:r>
              <a:rPr lang="en-US" sz="1400" b="1" dirty="0"/>
              <a:t>Background</a:t>
            </a:r>
          </a:p>
          <a:p>
            <a:pPr marL="0" indent="0">
              <a:buNone/>
            </a:pPr>
            <a:r>
              <a:rPr lang="en-US" sz="1200" dirty="0"/>
              <a:t>A large manufacturing company specializing in high-precision components faced challenges protecting proprietary designs and operational data communicated between devices on their manufacturing floor. The company was particularly concerned about industrial espionage and data breaches.</a:t>
            </a:r>
            <a:endParaRPr lang="en-US" sz="2000" b="1" dirty="0"/>
          </a:p>
          <a:p>
            <a:pPr marL="0" indent="0">
              <a:buNone/>
            </a:pPr>
            <a:endParaRPr lang="en-US" sz="1400" b="1" dirty="0"/>
          </a:p>
          <a:p>
            <a:pPr marL="0" indent="0">
              <a:buNone/>
            </a:pPr>
            <a:r>
              <a:rPr lang="en-US" sz="1400" b="1" dirty="0"/>
              <a:t>Challenge</a:t>
            </a:r>
          </a:p>
          <a:p>
            <a:pPr marL="0" indent="0">
              <a:buNone/>
            </a:pPr>
            <a:r>
              <a:rPr lang="en-US" sz="1200" dirty="0"/>
              <a:t>The company's manufacturing processes relied heavily on automated systems that communicated sensitive information continuously. These systems were vulnerable to interception and unauthorized access due to inadequate encryption measures.</a:t>
            </a:r>
            <a:endParaRPr lang="en-US" sz="1800" b="1" dirty="0"/>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endParaRPr lang="en-US" b="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89B0AEC2-A0A0-F8B2-C7E0-E0F6F8BD9930}"/>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D85F0CE7-D648-CFA4-1DA2-9D4B2E620EE8}"/>
              </a:ext>
            </a:extLst>
          </p:cNvPr>
          <p:cNvSpPr>
            <a:spLocks noGrp="1"/>
          </p:cNvSpPr>
          <p:nvPr>
            <p:ph type="sldNum" sz="quarter" idx="5"/>
          </p:nvPr>
        </p:nvSpPr>
        <p:spPr/>
        <p:txBody>
          <a:bodyPr/>
          <a:lstStyle/>
          <a:p>
            <a:fld id="{352683B9-BE6E-4598-85C0-E9020C903FF0}" type="slidenum">
              <a:rPr lang="en-US" smtClean="0"/>
              <a:pPr/>
              <a:t>80</a:t>
            </a:fld>
            <a:endParaRPr lang="en-US"/>
          </a:p>
        </p:txBody>
      </p:sp>
    </p:spTree>
    <p:extLst>
      <p:ext uri="{BB962C8B-B14F-4D97-AF65-F5344CB8AC3E}">
        <p14:creationId xmlns:p14="http://schemas.microsoft.com/office/powerpoint/2010/main" val="15784926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F14AD-D618-B05A-82B9-F7817F4695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21F76E-68A9-2F8B-7EDE-F22B196C3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88B5D3-07BD-75BB-E7A4-0A6273D4EFB2}"/>
              </a:ext>
            </a:extLst>
          </p:cNvPr>
          <p:cNvSpPr>
            <a:spLocks noGrp="1"/>
          </p:cNvSpPr>
          <p:nvPr>
            <p:ph type="body" idx="1"/>
          </p:nvPr>
        </p:nvSpPr>
        <p:spPr/>
        <p:txBody>
          <a:bodyPr/>
          <a:lstStyle/>
          <a:p>
            <a:r>
              <a:rPr lang="en-US" b="1" dirty="0"/>
              <a:t>Solution:</a:t>
            </a:r>
          </a:p>
          <a:p>
            <a:r>
              <a:rPr lang="en-US" dirty="0"/>
              <a:t>The company decided to integrate Hardware Security Modules (HSMs) to bolster their security framework, focusing on key management and data encryption</a:t>
            </a:r>
          </a:p>
          <a:p>
            <a:endParaRPr lang="en-US" b="1" dirty="0"/>
          </a:p>
          <a:p>
            <a:r>
              <a:rPr lang="en-US" b="1" dirty="0"/>
              <a:t>HSM Integration</a:t>
            </a:r>
            <a:r>
              <a:rPr lang="en-US" dirty="0"/>
              <a:t>:</a:t>
            </a:r>
          </a:p>
          <a:p>
            <a:pPr>
              <a:buFont typeface="Arial" panose="020B0604020202020204" pitchFamily="34" charset="0"/>
              <a:buNone/>
            </a:pPr>
            <a:r>
              <a:rPr lang="en-US" b="1" dirty="0"/>
              <a:t>Deployment</a:t>
            </a:r>
            <a:r>
              <a:rPr lang="en-US" dirty="0"/>
              <a:t>: HSMs were deployed within the company’s network infrastructure to handle all cryptographic operations, including key generation, encryption, decryption, and key storage.</a:t>
            </a:r>
          </a:p>
          <a:p>
            <a:pPr>
              <a:buFont typeface="Arial" panose="020B0604020202020204" pitchFamily="34" charset="0"/>
              <a:buNone/>
            </a:pPr>
            <a:r>
              <a:rPr lang="en-US" b="1" dirty="0"/>
              <a:t>Functionality</a:t>
            </a:r>
            <a:r>
              <a:rPr lang="en-US" dirty="0"/>
              <a:t>: The HSMs provided a physically tamper-proof environment for managing digital keys, ensuring that sensitive operations related to key management were isolated from other network activities.</a:t>
            </a:r>
          </a:p>
          <a:p>
            <a:endParaRPr lang="en-US" b="1" dirty="0"/>
          </a:p>
          <a:p>
            <a:r>
              <a:rPr lang="en-US" b="1" dirty="0"/>
              <a:t>Encryption Protocols</a:t>
            </a:r>
            <a:r>
              <a:rPr lang="en-US" dirty="0"/>
              <a:t>:</a:t>
            </a:r>
          </a:p>
          <a:p>
            <a:pPr>
              <a:buFont typeface="Arial" panose="020B0604020202020204" pitchFamily="34" charset="0"/>
              <a:buNone/>
            </a:pPr>
            <a:r>
              <a:rPr lang="en-US" b="1" dirty="0"/>
              <a:t>Implementation</a:t>
            </a:r>
            <a:r>
              <a:rPr lang="en-US" dirty="0"/>
              <a:t>: All data transmissions between devices on the manufacturing floor were encrypted using strong encryption protocols managed by the HSMs. This ensured that data, such as machine operational parameters and product designs, was secure in transit.</a:t>
            </a:r>
          </a:p>
          <a:p>
            <a:pPr>
              <a:buFont typeface="Arial" panose="020B0604020202020204" pitchFamily="34" charset="0"/>
              <a:buNone/>
            </a:pPr>
            <a:r>
              <a:rPr lang="en-US" b="1" dirty="0"/>
              <a:t>Secure Data Storage</a:t>
            </a:r>
            <a:r>
              <a:rPr lang="en-US" dirty="0"/>
              <a:t>: HSMs were also used to encrypt sensitive data at rest, providing an additional layer of security for stored data.</a:t>
            </a:r>
          </a:p>
          <a:p>
            <a:endParaRPr lang="en-US" b="1" dirty="0"/>
          </a:p>
          <a:p>
            <a:r>
              <a:rPr lang="en-US" b="1" dirty="0"/>
              <a:t>Regular Key Rotation and Management</a:t>
            </a:r>
            <a:r>
              <a:rPr lang="en-US" dirty="0"/>
              <a:t>:</a:t>
            </a:r>
          </a:p>
          <a:p>
            <a:pPr>
              <a:buFont typeface="Arial" panose="020B0604020202020204" pitchFamily="34" charset="0"/>
              <a:buNone/>
            </a:pPr>
            <a:r>
              <a:rPr lang="en-US" b="1" dirty="0"/>
              <a:t>Process Setup</a:t>
            </a:r>
            <a:r>
              <a:rPr lang="en-US" dirty="0"/>
              <a:t>: Automated key rotation policies were implemented to ensure that encryption keys were changed periodically, reducing the risk of key compromise.</a:t>
            </a:r>
          </a:p>
          <a:p>
            <a:pPr>
              <a:buFont typeface="Arial" panose="020B0604020202020204" pitchFamily="34" charset="0"/>
              <a:buNone/>
            </a:pPr>
            <a:r>
              <a:rPr lang="en-US" b="1" dirty="0"/>
              <a:t>Audit and Compliance</a:t>
            </a:r>
            <a:r>
              <a:rPr lang="en-US" dirty="0"/>
              <a:t>: The HSMs facilitated detailed logging of all key management activities, supporting compliance with industry security standards and audits.</a:t>
            </a:r>
          </a:p>
          <a:p>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none</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b="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9D7E90A1-AF61-C0A2-0061-2D08868E2777}"/>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00414F00-CB01-2F47-55CA-3E032A4C985B}"/>
              </a:ext>
            </a:extLst>
          </p:cNvPr>
          <p:cNvSpPr>
            <a:spLocks noGrp="1"/>
          </p:cNvSpPr>
          <p:nvPr>
            <p:ph type="sldNum" sz="quarter" idx="5"/>
          </p:nvPr>
        </p:nvSpPr>
        <p:spPr/>
        <p:txBody>
          <a:bodyPr/>
          <a:lstStyle/>
          <a:p>
            <a:fld id="{352683B9-BE6E-4598-85C0-E9020C903FF0}" type="slidenum">
              <a:rPr lang="en-US" smtClean="0"/>
              <a:pPr/>
              <a:t>81</a:t>
            </a:fld>
            <a:endParaRPr lang="en-US"/>
          </a:p>
        </p:txBody>
      </p:sp>
    </p:spTree>
    <p:extLst>
      <p:ext uri="{BB962C8B-B14F-4D97-AF65-F5344CB8AC3E}">
        <p14:creationId xmlns:p14="http://schemas.microsoft.com/office/powerpoint/2010/main" val="3113763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0966DD-F59C-9C0F-7415-4C0AEC087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E435F-E23D-9D9B-7771-9C4C3E9239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357994-B8CE-591C-CFCC-2E99D64B0AFB}"/>
              </a:ext>
            </a:extLst>
          </p:cNvPr>
          <p:cNvSpPr>
            <a:spLocks noGrp="1"/>
          </p:cNvSpPr>
          <p:nvPr>
            <p:ph type="body" idx="1"/>
          </p:nvPr>
        </p:nvSpPr>
        <p:spPr/>
        <p:txBody>
          <a:bodyPr/>
          <a:lstStyle/>
          <a:p>
            <a:r>
              <a:rPr lang="en-US" b="1" dirty="0"/>
              <a:t>Complexity of Industrial Networks</a:t>
            </a:r>
            <a:endParaRPr lang="en-US" dirty="0"/>
          </a:p>
          <a:p>
            <a:pPr>
              <a:buFont typeface="Arial" panose="020B0604020202020204" pitchFamily="34" charset="0"/>
              <a:buNone/>
            </a:pPr>
            <a:r>
              <a:rPr lang="en-US" dirty="0"/>
              <a:t>ICS environments often consist of a mix of old and new technologies, proprietary systems, and complex network architectures that are difficult to monitor comprehensively.</a:t>
            </a:r>
          </a:p>
          <a:p>
            <a:pPr>
              <a:buFont typeface="Arial" panose="020B0604020202020204" pitchFamily="34" charset="0"/>
              <a:buNone/>
            </a:pPr>
            <a:endParaRPr lang="en-US" dirty="0"/>
          </a:p>
          <a:p>
            <a:r>
              <a:rPr lang="en-US" b="1" dirty="0"/>
              <a:t>Limited Visibility</a:t>
            </a:r>
            <a:endParaRPr lang="en-US" dirty="0"/>
          </a:p>
          <a:p>
            <a:pPr>
              <a:buFont typeface="Arial" panose="020B0604020202020204" pitchFamily="34" charset="0"/>
              <a:buNone/>
            </a:pPr>
            <a:r>
              <a:rPr lang="en-US" dirty="0"/>
              <a:t>Many ICS networks are not designed with cybersecurity in mind, resulting in limited visibility into network activities and making it hard to detect anomalies.</a:t>
            </a:r>
          </a:p>
          <a:p>
            <a:pPr>
              <a:buFont typeface="Arial" panose="020B0604020202020204" pitchFamily="34" charset="0"/>
              <a:buNone/>
            </a:pPr>
            <a:endParaRPr lang="en-US" dirty="0"/>
          </a:p>
          <a:p>
            <a:r>
              <a:rPr lang="en-US" b="1" dirty="0"/>
              <a:t>Integration of IT and OT</a:t>
            </a:r>
            <a:endParaRPr lang="en-US" dirty="0"/>
          </a:p>
          <a:p>
            <a:pPr>
              <a:buFont typeface="Arial" panose="020B0604020202020204" pitchFamily="34" charset="0"/>
              <a:buNone/>
            </a:pPr>
            <a:r>
              <a:rPr lang="en-US" dirty="0"/>
              <a:t>The convergence of information technology (IT) and operational technology (OT) creates unique security challenges, as IT security tools and practices may not be directly applicable to OT environments.</a:t>
            </a:r>
          </a:p>
          <a:p>
            <a:pPr>
              <a:buFont typeface="Arial" panose="020B0604020202020204" pitchFamily="34" charset="0"/>
              <a:buNone/>
            </a:pPr>
            <a:endParaRPr lang="en-US" dirty="0"/>
          </a:p>
          <a:p>
            <a:r>
              <a:rPr lang="en-US" b="1" dirty="0"/>
              <a:t>Resource Constraints</a:t>
            </a:r>
            <a:endParaRPr lang="en-US" dirty="0"/>
          </a:p>
          <a:p>
            <a:pPr>
              <a:buFont typeface="Arial" panose="020B0604020202020204" pitchFamily="34" charset="0"/>
              <a:buNone/>
            </a:pPr>
            <a:r>
              <a:rPr lang="en-US" dirty="0"/>
              <a:t>Many organizations face challenges in terms of budget, skilled personnel, and technological resources, which can hinder the implementation of effective threat hunting programs.</a:t>
            </a:r>
          </a:p>
          <a:p>
            <a:pPr>
              <a:buFont typeface="Arial" panose="020B0604020202020204" pitchFamily="34" charset="0"/>
              <a:buNone/>
            </a:pPr>
            <a:endParaRPr lang="en-US" dirty="0"/>
          </a:p>
          <a:p>
            <a:r>
              <a:rPr lang="en-US" b="1" dirty="0"/>
              <a:t>Regulatory and Compliance Issues</a:t>
            </a:r>
            <a:endParaRPr lang="en-US" dirty="0"/>
          </a:p>
          <a:p>
            <a:pPr>
              <a:buFont typeface="Arial" panose="020B0604020202020204" pitchFamily="34" charset="0"/>
              <a:buNone/>
            </a:pPr>
            <a:r>
              <a:rPr lang="en-US" dirty="0"/>
              <a:t>Navigating the complex landscape of industry regulations and compliance requirements can be a challenge, especially when these regulations are constantly evolving.</a:t>
            </a:r>
          </a:p>
          <a:p>
            <a:pPr>
              <a:buFont typeface="Arial" panose="020B0604020202020204" pitchFamily="34" charset="0"/>
              <a:buNone/>
            </a:pPr>
            <a:endParaRPr lang="en-US" dirty="0"/>
          </a:p>
          <a:p>
            <a:r>
              <a:rPr lang="en-US" b="1" dirty="0"/>
              <a:t>Evolving Threat Landscape</a:t>
            </a:r>
            <a:endParaRPr lang="en-US" dirty="0"/>
          </a:p>
          <a:p>
            <a:pPr>
              <a:buFont typeface="Arial" panose="020B0604020202020204" pitchFamily="34" charset="0"/>
              <a:buNone/>
            </a:pPr>
            <a:r>
              <a:rPr lang="en-US" dirty="0"/>
              <a:t>Cyber threats are continuously evolving, requiring threat hunting teams to constantly update their skills and tools to keep up with new tactics and techniques used by attackers.</a:t>
            </a:r>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endParaRPr lang="en-US" dirty="0"/>
          </a:p>
          <a:p>
            <a:pPr>
              <a:buFont typeface="Arial" panose="020B0604020202020204" pitchFamily="34" charset="0"/>
              <a:buNone/>
            </a:pPr>
            <a:r>
              <a:rPr lang="en-US" dirty="0"/>
              <a:t>Graphic Source: https://blogs.opentext.com/top-three-challenges-of-threat-hunting/</a:t>
            </a:r>
          </a:p>
        </p:txBody>
      </p:sp>
      <p:sp>
        <p:nvSpPr>
          <p:cNvPr id="4" name="Date Placeholder 3">
            <a:extLst>
              <a:ext uri="{FF2B5EF4-FFF2-40B4-BE49-F238E27FC236}">
                <a16:creationId xmlns:a16="http://schemas.microsoft.com/office/drawing/2014/main" id="{B0679D5B-8326-165A-A4EF-ABCEBD0171EF}"/>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3FAC5C67-FA95-A16F-5A3B-5C77415164C7}"/>
              </a:ext>
            </a:extLst>
          </p:cNvPr>
          <p:cNvSpPr>
            <a:spLocks noGrp="1"/>
          </p:cNvSpPr>
          <p:nvPr>
            <p:ph type="sldNum" sz="quarter" idx="5"/>
          </p:nvPr>
        </p:nvSpPr>
        <p:spPr/>
        <p:txBody>
          <a:bodyPr/>
          <a:lstStyle/>
          <a:p>
            <a:fld id="{352683B9-BE6E-4598-85C0-E9020C903FF0}" type="slidenum">
              <a:rPr lang="en-US" smtClean="0"/>
              <a:pPr/>
              <a:t>8</a:t>
            </a:fld>
            <a:endParaRPr lang="en-US"/>
          </a:p>
        </p:txBody>
      </p:sp>
    </p:spTree>
    <p:extLst>
      <p:ext uri="{BB962C8B-B14F-4D97-AF65-F5344CB8AC3E}">
        <p14:creationId xmlns:p14="http://schemas.microsoft.com/office/powerpoint/2010/main" val="5237260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D24C12-6148-BCD0-F103-70F0B3A94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44250-E880-1719-5824-103578688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F0D19D-A05E-7DAA-48B8-1306295BC058}"/>
              </a:ext>
            </a:extLst>
          </p:cNvPr>
          <p:cNvSpPr>
            <a:spLocks noGrp="1"/>
          </p:cNvSpPr>
          <p:nvPr>
            <p:ph type="body" idx="1"/>
          </p:nvPr>
        </p:nvSpPr>
        <p:spPr/>
        <p:txBody>
          <a:bodyPr/>
          <a:lstStyle/>
          <a:p>
            <a:r>
              <a:rPr lang="en-US" dirty="0"/>
              <a:t>This case study showcases a practical application of advanced encryption technologies in a manufacturing setting, providing valuable insights into how similar strategies can be deployed in other sectors to protect sensitive data and maintain compliance with security standards.</a:t>
            </a:r>
            <a:endParaRPr lang="en-US" b="1" dirty="0"/>
          </a:p>
          <a:p>
            <a:endParaRPr lang="en-US" b="1" dirty="0"/>
          </a:p>
          <a:p>
            <a:r>
              <a:rPr lang="en-US" b="1" dirty="0"/>
              <a:t>Outcome:</a:t>
            </a:r>
          </a:p>
          <a:p>
            <a:r>
              <a:rPr lang="en-US" b="1" dirty="0"/>
              <a:t>Enhanced Data Security</a:t>
            </a:r>
            <a:r>
              <a:rPr lang="en-US" dirty="0"/>
              <a:t>: The integration of HSMs significantly strengthened the encryption of data transmissions and storage, mitigating the risk of industrial espionage.</a:t>
            </a:r>
          </a:p>
          <a:p>
            <a:r>
              <a:rPr lang="en-US" b="1" dirty="0"/>
              <a:t>Regulatory Compliance</a:t>
            </a:r>
            <a:r>
              <a:rPr lang="en-US" dirty="0"/>
              <a:t>: With robust encryption practices managed through HSMs, the company met stringent compliance requirements for data protection.</a:t>
            </a:r>
          </a:p>
          <a:p>
            <a:r>
              <a:rPr lang="en-US" b="1" dirty="0"/>
              <a:t>Operational Efficiency</a:t>
            </a:r>
            <a:r>
              <a:rPr lang="en-US" dirty="0"/>
              <a:t>: By automating key management and encryption processes, the company maintained high operational efficiency without compromising security.</a:t>
            </a:r>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dirty="0"/>
              <a:t>Image Source: </a:t>
            </a:r>
            <a:r>
              <a:rPr lang="en-US" dirty="0" err="1"/>
              <a:t>MidJourney</a:t>
            </a: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r>
              <a:rPr lang="en-US" b="0" i="0" dirty="0">
                <a:effectLst/>
                <a:latin typeface="inherit"/>
              </a:rPr>
              <a:t>A diagram showing the encryption workflow managed by HSMs, including key generation, encryption/decryption processes, and key rotation</a:t>
            </a:r>
            <a:endParaRPr lang="en-US" b="0"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Date Placeholder 3">
            <a:extLst>
              <a:ext uri="{FF2B5EF4-FFF2-40B4-BE49-F238E27FC236}">
                <a16:creationId xmlns:a16="http://schemas.microsoft.com/office/drawing/2014/main" id="{A497E797-2BEF-0D68-EEE5-BC2034EF0F9E}"/>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314417B7-A316-1ADA-C254-E1FB4EFA5D1E}"/>
              </a:ext>
            </a:extLst>
          </p:cNvPr>
          <p:cNvSpPr>
            <a:spLocks noGrp="1"/>
          </p:cNvSpPr>
          <p:nvPr>
            <p:ph type="sldNum" sz="quarter" idx="5"/>
          </p:nvPr>
        </p:nvSpPr>
        <p:spPr/>
        <p:txBody>
          <a:bodyPr/>
          <a:lstStyle/>
          <a:p>
            <a:fld id="{352683B9-BE6E-4598-85C0-E9020C903FF0}" type="slidenum">
              <a:rPr lang="en-US" smtClean="0"/>
              <a:pPr/>
              <a:t>82</a:t>
            </a:fld>
            <a:endParaRPr lang="en-US"/>
          </a:p>
        </p:txBody>
      </p:sp>
    </p:spTree>
    <p:extLst>
      <p:ext uri="{BB962C8B-B14F-4D97-AF65-F5344CB8AC3E}">
        <p14:creationId xmlns:p14="http://schemas.microsoft.com/office/powerpoint/2010/main" val="33635014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6C636-B9D7-2C6B-BBF0-29E51AEED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DF9165-5881-5DBD-C7D2-F6EFA21E1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36C8B4-9280-C2D9-3A85-1A5CB7AA055D}"/>
              </a:ext>
            </a:extLst>
          </p:cNvPr>
          <p:cNvSpPr>
            <a:spLocks noGrp="1"/>
          </p:cNvSpPr>
          <p:nvPr>
            <p:ph type="body" idx="1"/>
          </p:nvPr>
        </p:nvSpPr>
        <p:spPr/>
        <p:txBody>
          <a:bodyPr/>
          <a:lstStyle/>
          <a:p>
            <a:endParaRPr lang="en-US" b="0" dirty="0"/>
          </a:p>
        </p:txBody>
      </p:sp>
      <p:sp>
        <p:nvSpPr>
          <p:cNvPr id="4" name="Date Placeholder 3">
            <a:extLst>
              <a:ext uri="{FF2B5EF4-FFF2-40B4-BE49-F238E27FC236}">
                <a16:creationId xmlns:a16="http://schemas.microsoft.com/office/drawing/2014/main" id="{C085FEA9-E82D-4173-30E3-BC21D568B005}"/>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2F977EE5-8155-D38C-31A3-9E15FB7F42E4}"/>
              </a:ext>
            </a:extLst>
          </p:cNvPr>
          <p:cNvSpPr>
            <a:spLocks noGrp="1"/>
          </p:cNvSpPr>
          <p:nvPr>
            <p:ph type="sldNum" sz="quarter" idx="5"/>
          </p:nvPr>
        </p:nvSpPr>
        <p:spPr/>
        <p:txBody>
          <a:bodyPr/>
          <a:lstStyle/>
          <a:p>
            <a:fld id="{352683B9-BE6E-4598-85C0-E9020C903FF0}" type="slidenum">
              <a:rPr lang="en-US" smtClean="0"/>
              <a:pPr/>
              <a:t>83</a:t>
            </a:fld>
            <a:endParaRPr lang="en-US"/>
          </a:p>
        </p:txBody>
      </p:sp>
    </p:spTree>
    <p:extLst>
      <p:ext uri="{BB962C8B-B14F-4D97-AF65-F5344CB8AC3E}">
        <p14:creationId xmlns:p14="http://schemas.microsoft.com/office/powerpoint/2010/main" val="37821479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9B5B254-5E63-212D-4777-3AFCD8115CC4}"/>
            </a:ext>
          </a:extLst>
        </p:cNvPr>
        <p:cNvGrpSpPr/>
        <p:nvPr/>
      </p:nvGrpSpPr>
      <p:grpSpPr>
        <a:xfrm>
          <a:off x="0" y="0"/>
          <a:ext cx="0" cy="0"/>
          <a:chOff x="0" y="0"/>
          <a:chExt cx="0" cy="0"/>
        </a:xfrm>
      </p:grpSpPr>
      <p:sp>
        <p:nvSpPr>
          <p:cNvPr id="178" name="Google Shape;178;p3:notes">
            <a:extLst>
              <a:ext uri="{FF2B5EF4-FFF2-40B4-BE49-F238E27FC236}">
                <a16:creationId xmlns:a16="http://schemas.microsoft.com/office/drawing/2014/main" id="{259EED06-2B4E-315D-426C-DD75131736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sz="1200" b="1" i="0" u="none" strike="noStrike" cap="none" dirty="0">
                <a:solidFill>
                  <a:schemeClr val="dk1"/>
                </a:solidFill>
                <a:effectLst/>
                <a:latin typeface="Calibri"/>
                <a:ea typeface="Calibri"/>
                <a:cs typeface="Calibri"/>
                <a:sym typeface="Calibri"/>
              </a:rPr>
              <a:t>Instructor Notes:</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Please complete Lab 6 before next week’s Module.  A link to The Risk Assessment report and instructions will be provided to students.  </a:t>
            </a:r>
          </a:p>
        </p:txBody>
      </p:sp>
      <p:sp>
        <p:nvSpPr>
          <p:cNvPr id="179" name="Google Shape;179;p3:notes">
            <a:extLst>
              <a:ext uri="{FF2B5EF4-FFF2-40B4-BE49-F238E27FC236}">
                <a16:creationId xmlns:a16="http://schemas.microsoft.com/office/drawing/2014/main" id="{F1B2A151-5946-17B8-C3C1-2B6D7CC9B3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702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983C0-7711-2699-7E2F-815E996301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B73C3B-0C2F-B03C-3CF4-4FE14B9221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9FA28A-022A-92F8-374D-8593E8B1335E}"/>
              </a:ext>
            </a:extLst>
          </p:cNvPr>
          <p:cNvSpPr>
            <a:spLocks noGrp="1"/>
          </p:cNvSpPr>
          <p:nvPr>
            <p:ph type="body" idx="1"/>
          </p:nvPr>
        </p:nvSpPr>
        <p:spPr/>
        <p:txBody>
          <a:bodyPr/>
          <a:lstStyle/>
          <a:p>
            <a:r>
              <a:rPr lang="en-US" dirty="0"/>
              <a:t>Indicators of Compromise (IOCs) are pieces of forensic data that identify potentially malicious activity on a system or network. They serve as crucial warning signs of security breaches, indicating that a system may have been compromised.</a:t>
            </a:r>
          </a:p>
          <a:p>
            <a:pPr>
              <a:buFont typeface="Arial" panose="020B0604020202020204" pitchFamily="34" charset="0"/>
              <a:buNone/>
            </a:pPr>
            <a:endParaRPr lang="en-US" dirty="0"/>
          </a:p>
          <a:p>
            <a:r>
              <a:rPr lang="en-US" b="1" dirty="0"/>
              <a:t>Unusual Outbound Network Traffic</a:t>
            </a:r>
            <a:r>
              <a:rPr lang="en-US" dirty="0"/>
              <a:t>: Highlight this as an indicator of potential data exfiltration.</a:t>
            </a:r>
          </a:p>
          <a:p>
            <a:endParaRPr lang="en-US" b="1" dirty="0"/>
          </a:p>
          <a:p>
            <a:r>
              <a:rPr lang="en-US" b="1" dirty="0"/>
              <a:t>Geographical Irregularities</a:t>
            </a:r>
            <a:r>
              <a:rPr lang="en-US" dirty="0"/>
              <a:t>: Access requests from unusual locations that do not align with the user’s normal </a:t>
            </a:r>
            <a:r>
              <a:rPr lang="en-US" dirty="0" err="1"/>
              <a:t>patterns.</a:t>
            </a:r>
            <a:r>
              <a:rPr lang="en-US" b="1" dirty="0" err="1"/>
              <a:t>Anomalies</a:t>
            </a:r>
            <a:r>
              <a:rPr lang="en-US" b="1" dirty="0"/>
              <a:t> in </a:t>
            </a:r>
          </a:p>
          <a:p>
            <a:endParaRPr lang="en-US" b="1" dirty="0"/>
          </a:p>
          <a:p>
            <a:r>
              <a:rPr lang="en-US" b="1" dirty="0"/>
              <a:t>Privileged User Activity</a:t>
            </a:r>
            <a:r>
              <a:rPr lang="en-US" dirty="0"/>
              <a:t>: Such as unauthorized access attempts or unusual operations performed.</a:t>
            </a:r>
          </a:p>
          <a:p>
            <a:endParaRPr lang="en-US" b="1" dirty="0"/>
          </a:p>
          <a:p>
            <a:r>
              <a:rPr lang="en-US" b="1" dirty="0"/>
              <a:t>Integrity of Files and Databases</a:t>
            </a:r>
            <a:r>
              <a:rPr lang="en-US" dirty="0"/>
              <a:t>: Unauthorized modifications or deletions that could indicate data tampering.</a:t>
            </a:r>
          </a:p>
          <a:p>
            <a:endParaRPr lang="en-US" b="1" dirty="0"/>
          </a:p>
          <a:p>
            <a:r>
              <a:rPr lang="en-US" b="1" dirty="0"/>
              <a:t>Security Software Tampering</a:t>
            </a:r>
            <a:r>
              <a:rPr lang="en-US" dirty="0"/>
              <a:t>: Including the disabling or altering of antivirus and security monitoring tools.</a:t>
            </a:r>
          </a:p>
          <a:p>
            <a:endParaRPr lang="en-US" b="1" dirty="0"/>
          </a:p>
          <a:p>
            <a:r>
              <a:rPr lang="en-US" b="1" dirty="0"/>
              <a:t>Unusual DNS Requests</a:t>
            </a:r>
            <a:r>
              <a:rPr lang="en-US" dirty="0"/>
              <a:t>: Requests for domains that are uncommon or associated with known malicious sites.</a:t>
            </a:r>
          </a:p>
        </p:txBody>
      </p:sp>
      <p:sp>
        <p:nvSpPr>
          <p:cNvPr id="4" name="Date Placeholder 3">
            <a:extLst>
              <a:ext uri="{FF2B5EF4-FFF2-40B4-BE49-F238E27FC236}">
                <a16:creationId xmlns:a16="http://schemas.microsoft.com/office/drawing/2014/main" id="{C3B1C69A-DA66-2CB4-5B38-709CD3D40EC4}"/>
              </a:ext>
            </a:extLst>
          </p:cNvPr>
          <p:cNvSpPr>
            <a:spLocks noGrp="1"/>
          </p:cNvSpPr>
          <p:nvPr>
            <p:ph type="dt" idx="1"/>
          </p:nvPr>
        </p:nvSpPr>
        <p:spPr/>
        <p:txBody>
          <a:bodyPr/>
          <a:lstStyle/>
          <a:p>
            <a:endParaRPr lang="en-US"/>
          </a:p>
        </p:txBody>
      </p:sp>
      <p:sp>
        <p:nvSpPr>
          <p:cNvPr id="5" name="Slide Number Placeholder 4">
            <a:extLst>
              <a:ext uri="{FF2B5EF4-FFF2-40B4-BE49-F238E27FC236}">
                <a16:creationId xmlns:a16="http://schemas.microsoft.com/office/drawing/2014/main" id="{A1730016-B29C-EF3A-81CE-159F9BDDDC94}"/>
              </a:ext>
            </a:extLst>
          </p:cNvPr>
          <p:cNvSpPr>
            <a:spLocks noGrp="1"/>
          </p:cNvSpPr>
          <p:nvPr>
            <p:ph type="sldNum" sz="quarter" idx="5"/>
          </p:nvPr>
        </p:nvSpPr>
        <p:spPr/>
        <p:txBody>
          <a:bodyPr/>
          <a:lstStyle/>
          <a:p>
            <a:fld id="{352683B9-BE6E-4598-85C0-E9020C903FF0}" type="slidenum">
              <a:rPr lang="en-US" smtClean="0"/>
              <a:pPr/>
              <a:t>10</a:t>
            </a:fld>
            <a:endParaRPr lang="en-US"/>
          </a:p>
        </p:txBody>
      </p:sp>
    </p:spTree>
    <p:extLst>
      <p:ext uri="{BB962C8B-B14F-4D97-AF65-F5344CB8AC3E}">
        <p14:creationId xmlns:p14="http://schemas.microsoft.com/office/powerpoint/2010/main" val="1288503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2"/>
        <p:cNvGrpSpPr/>
        <p:nvPr/>
      </p:nvGrpSpPr>
      <p:grpSpPr>
        <a:xfrm>
          <a:off x="0" y="0"/>
          <a:ext cx="0" cy="0"/>
          <a:chOff x="0" y="0"/>
          <a:chExt cx="0" cy="0"/>
        </a:xfrm>
      </p:grpSpPr>
      <p:sp>
        <p:nvSpPr>
          <p:cNvPr id="93" name="Google Shape;93;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5" name="Google Shape;9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55"/>
        <p:cNvGrpSpPr/>
        <p:nvPr/>
      </p:nvGrpSpPr>
      <p:grpSpPr>
        <a:xfrm>
          <a:off x="0" y="0"/>
          <a:ext cx="0" cy="0"/>
          <a:chOff x="0" y="0"/>
          <a:chExt cx="0" cy="0"/>
        </a:xfrm>
      </p:grpSpPr>
      <p:sp>
        <p:nvSpPr>
          <p:cNvPr id="156" name="Google Shape;156;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8354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4"/>
        <p:cNvGrpSpPr/>
        <p:nvPr/>
      </p:nvGrpSpPr>
      <p:grpSpPr>
        <a:xfrm>
          <a:off x="0" y="0"/>
          <a:ext cx="0" cy="0"/>
          <a:chOff x="0" y="0"/>
          <a:chExt cx="0" cy="0"/>
        </a:xfrm>
      </p:grpSpPr>
      <p:sp>
        <p:nvSpPr>
          <p:cNvPr id="105" name="Google Shape;105;p3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3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7" name="Google Shape;10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0"/>
        <p:cNvGrpSpPr/>
        <p:nvPr/>
      </p:nvGrpSpPr>
      <p:grpSpPr>
        <a:xfrm>
          <a:off x="0" y="0"/>
          <a:ext cx="0" cy="0"/>
          <a:chOff x="0" y="0"/>
          <a:chExt cx="0" cy="0"/>
        </a:xfrm>
      </p:grpSpPr>
      <p:sp>
        <p:nvSpPr>
          <p:cNvPr id="111" name="Google Shape;11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3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3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7"/>
        <p:cNvGrpSpPr/>
        <p:nvPr/>
      </p:nvGrpSpPr>
      <p:grpSpPr>
        <a:xfrm>
          <a:off x="0" y="0"/>
          <a:ext cx="0" cy="0"/>
          <a:chOff x="0" y="0"/>
          <a:chExt cx="0" cy="0"/>
        </a:xfrm>
      </p:grpSpPr>
      <p:sp>
        <p:nvSpPr>
          <p:cNvPr id="118" name="Google Shape;118;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0" name="Google Shape;120;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1" name="Google Shape;121;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2" name="Google Shape;122;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1"/>
        <p:cNvGrpSpPr/>
        <p:nvPr/>
      </p:nvGrpSpPr>
      <p:grpSpPr>
        <a:xfrm>
          <a:off x="0" y="0"/>
          <a:ext cx="0" cy="0"/>
          <a:chOff x="0" y="0"/>
          <a:chExt cx="0" cy="0"/>
        </a:xfrm>
      </p:grpSpPr>
      <p:sp>
        <p:nvSpPr>
          <p:cNvPr id="132" name="Google Shape;132;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35"/>
        <p:cNvGrpSpPr/>
        <p:nvPr/>
      </p:nvGrpSpPr>
      <p:grpSpPr>
        <a:xfrm>
          <a:off x="0" y="0"/>
          <a:ext cx="0" cy="0"/>
          <a:chOff x="0" y="0"/>
          <a:chExt cx="0" cy="0"/>
        </a:xfrm>
      </p:grpSpPr>
      <p:sp>
        <p:nvSpPr>
          <p:cNvPr id="136" name="Google Shape;136;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38" name="Google Shape;138;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9" name="Google Shape;139;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42"/>
        <p:cNvGrpSpPr/>
        <p:nvPr/>
      </p:nvGrpSpPr>
      <p:grpSpPr>
        <a:xfrm>
          <a:off x="0" y="0"/>
          <a:ext cx="0" cy="0"/>
          <a:chOff x="0" y="0"/>
          <a:chExt cx="0" cy="0"/>
        </a:xfrm>
      </p:grpSpPr>
      <p:sp>
        <p:nvSpPr>
          <p:cNvPr id="143" name="Google Shape;143;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41"/>
          <p:cNvSpPr>
            <a:spLocks noGrp="1"/>
          </p:cNvSpPr>
          <p:nvPr>
            <p:ph type="pic" idx="2"/>
          </p:nvPr>
        </p:nvSpPr>
        <p:spPr>
          <a:xfrm>
            <a:off x="5183188" y="987425"/>
            <a:ext cx="6172200" cy="4873625"/>
          </a:xfrm>
          <a:prstGeom prst="rect">
            <a:avLst/>
          </a:prstGeom>
          <a:noFill/>
          <a:ln>
            <a:noFill/>
          </a:ln>
        </p:spPr>
      </p:sp>
      <p:sp>
        <p:nvSpPr>
          <p:cNvPr id="145" name="Google Shape;145;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6" name="Google Shape;146;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8" name="Google Shape;148;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49"/>
        <p:cNvGrpSpPr/>
        <p:nvPr/>
      </p:nvGrpSpPr>
      <p:grpSpPr>
        <a:xfrm>
          <a:off x="0" y="0"/>
          <a:ext cx="0" cy="0"/>
          <a:chOff x="0" y="0"/>
          <a:chExt cx="0" cy="0"/>
        </a:xfrm>
      </p:grpSpPr>
      <p:sp>
        <p:nvSpPr>
          <p:cNvPr id="150" name="Google Shape;150;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4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9" name="Google Shape;8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91" name="Google Shape;91;p22" descr="Graphical user interface&#10;&#10;Description automatically generated with medium confidence"/>
          <p:cNvPicPr preferRelativeResize="0"/>
          <p:nvPr/>
        </p:nvPicPr>
        <p:blipFill rotWithShape="1">
          <a:blip r:embed="rId13">
            <a:alphaModFix/>
          </a:blip>
          <a:srcRect/>
          <a:stretch/>
        </p:blipFill>
        <p:spPr>
          <a:xfrm>
            <a:off x="0" y="0"/>
            <a:ext cx="1219200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jpe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hyperlink" Target="https://www.cisa.gov/resources-tools/programs/ics-training-available-through-cisa" TargetMode="External"/><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5"/>
        </a:solidFill>
        <a:effectLst/>
      </p:bgPr>
    </p:bg>
    <p:spTree>
      <p:nvGrpSpPr>
        <p:cNvPr id="1" name="Shape 164"/>
        <p:cNvGrpSpPr/>
        <p:nvPr/>
      </p:nvGrpSpPr>
      <p:grpSpPr>
        <a:xfrm>
          <a:off x="0" y="0"/>
          <a:ext cx="0" cy="0"/>
          <a:chOff x="0" y="0"/>
          <a:chExt cx="0" cy="0"/>
        </a:xfrm>
      </p:grpSpPr>
      <p:sp>
        <p:nvSpPr>
          <p:cNvPr id="165" name="Google Shape;165;p1"/>
          <p:cNvSpPr txBox="1">
            <a:spLocks noGrp="1"/>
          </p:cNvSpPr>
          <p:nvPr>
            <p:ph type="ctrTitle"/>
          </p:nvPr>
        </p:nvSpPr>
        <p:spPr>
          <a:xfrm>
            <a:off x="804000" y="2934295"/>
            <a:ext cx="10584000" cy="2077492"/>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chemeClr val="lt1"/>
              </a:buClr>
              <a:buSzPts val="7500"/>
              <a:buFont typeface="Arial"/>
              <a:buNone/>
            </a:pPr>
            <a:r>
              <a:rPr lang="en-GB" sz="7500" b="1" dirty="0">
                <a:solidFill>
                  <a:schemeClr val="lt1"/>
                </a:solidFill>
                <a:latin typeface="Arial"/>
                <a:ea typeface="Arial"/>
                <a:cs typeface="Arial"/>
                <a:sym typeface="Arial"/>
              </a:rPr>
              <a:t>CyberSkills2Work</a:t>
            </a:r>
            <a:br>
              <a:rPr lang="en-GB" sz="5000" b="1" dirty="0">
                <a:solidFill>
                  <a:schemeClr val="lt1"/>
                </a:solidFill>
                <a:latin typeface="Arial"/>
                <a:ea typeface="Arial"/>
                <a:cs typeface="Arial"/>
                <a:sym typeface="Arial"/>
              </a:rPr>
            </a:br>
            <a:r>
              <a:rPr lang="en-GB" sz="3000" b="1" dirty="0">
                <a:solidFill>
                  <a:schemeClr val="lt1"/>
                </a:solidFill>
                <a:latin typeface="Arial"/>
                <a:ea typeface="Arial"/>
                <a:cs typeface="Arial"/>
                <a:sym typeface="Arial"/>
              </a:rPr>
              <a:t>The National Cybersecurity Workforce</a:t>
            </a:r>
            <a:br>
              <a:rPr lang="en-GB" sz="3000" b="1" dirty="0">
                <a:solidFill>
                  <a:schemeClr val="lt1"/>
                </a:solidFill>
                <a:latin typeface="Arial"/>
                <a:ea typeface="Arial"/>
                <a:cs typeface="Arial"/>
                <a:sym typeface="Arial"/>
              </a:rPr>
            </a:br>
            <a:r>
              <a:rPr lang="en-GB" sz="3000" b="1" dirty="0">
                <a:solidFill>
                  <a:schemeClr val="lt1"/>
                </a:solidFill>
                <a:latin typeface="Arial"/>
                <a:ea typeface="Arial"/>
                <a:cs typeface="Arial"/>
                <a:sym typeface="Arial"/>
              </a:rPr>
              <a:t>Development Program</a:t>
            </a:r>
            <a:endParaRPr sz="3000" b="1" dirty="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B743D-BF49-0523-E346-30BFE0BDF8AD}"/>
            </a:ext>
          </a:extLst>
        </p:cNvPr>
        <p:cNvGrpSpPr/>
        <p:nvPr/>
      </p:nvGrpSpPr>
      <p:grpSpPr>
        <a:xfrm>
          <a:off x="0" y="0"/>
          <a:ext cx="0" cy="0"/>
          <a:chOff x="0" y="0"/>
          <a:chExt cx="0" cy="0"/>
        </a:xfrm>
      </p:grpSpPr>
      <p:sp>
        <p:nvSpPr>
          <p:cNvPr id="5122" name="Rectangle 2">
            <a:extLst>
              <a:ext uri="{FF2B5EF4-FFF2-40B4-BE49-F238E27FC236}">
                <a16:creationId xmlns:a16="http://schemas.microsoft.com/office/drawing/2014/main" id="{9C2F8649-1490-2FFA-AF7B-15B4B155F4F5}"/>
              </a:ext>
            </a:extLst>
          </p:cNvPr>
          <p:cNvSpPr>
            <a:spLocks noGrp="1" noChangeArrowheads="1"/>
          </p:cNvSpPr>
          <p:nvPr>
            <p:ph type="title"/>
          </p:nvPr>
        </p:nvSpPr>
        <p:spPr>
          <a:xfrm>
            <a:off x="2209800" y="685800"/>
            <a:ext cx="7772400" cy="838200"/>
          </a:xfrm>
        </p:spPr>
        <p:txBody>
          <a:bodyPr/>
          <a:lstStyle/>
          <a:p>
            <a:r>
              <a:rPr lang="en-US" dirty="0"/>
              <a:t>What are IOCs?</a:t>
            </a:r>
          </a:p>
        </p:txBody>
      </p:sp>
      <p:sp>
        <p:nvSpPr>
          <p:cNvPr id="5123" name="Rectangle 3">
            <a:extLst>
              <a:ext uri="{FF2B5EF4-FFF2-40B4-BE49-F238E27FC236}">
                <a16:creationId xmlns:a16="http://schemas.microsoft.com/office/drawing/2014/main" id="{61A04537-F26D-9F42-FA1A-FCBEB8A97D86}"/>
              </a:ext>
            </a:extLst>
          </p:cNvPr>
          <p:cNvSpPr>
            <a:spLocks noGrp="1" noChangeArrowheads="1"/>
          </p:cNvSpPr>
          <p:nvPr>
            <p:ph idx="1"/>
          </p:nvPr>
        </p:nvSpPr>
        <p:spPr>
          <a:xfrm>
            <a:off x="1454033" y="1784119"/>
            <a:ext cx="10034156" cy="3851910"/>
          </a:xfrm>
        </p:spPr>
        <p:txBody>
          <a:bodyPr>
            <a:normAutofit fontScale="92500"/>
          </a:bodyPr>
          <a:lstStyle/>
          <a:p>
            <a:pPr marL="0" indent="0">
              <a:buNone/>
            </a:pPr>
            <a:r>
              <a:rPr lang="en-US" dirty="0"/>
              <a:t>Definition: Indicators of Compromise (IOCs) are pieces of forensic data that identify potentially malicious activity on a system or network. </a:t>
            </a:r>
          </a:p>
          <a:p>
            <a:r>
              <a:rPr lang="en-US" dirty="0"/>
              <a:t>Unusual Outbound Network Traffic</a:t>
            </a:r>
          </a:p>
          <a:p>
            <a:r>
              <a:rPr lang="en-US" dirty="0"/>
              <a:t>Geographical Irregularities</a:t>
            </a:r>
          </a:p>
          <a:p>
            <a:r>
              <a:rPr lang="en-US" dirty="0"/>
              <a:t>Anomalies in Privileged User Activity</a:t>
            </a:r>
          </a:p>
          <a:p>
            <a:r>
              <a:rPr lang="en-US" dirty="0"/>
              <a:t>Integrity of Files and Databases</a:t>
            </a:r>
          </a:p>
          <a:p>
            <a:r>
              <a:rPr lang="en-US" dirty="0"/>
              <a:t>Security Software Tampering</a:t>
            </a:r>
          </a:p>
          <a:p>
            <a:r>
              <a:rPr lang="en-US" dirty="0"/>
              <a:t>Unusual DNS Requests</a:t>
            </a:r>
          </a:p>
        </p:txBody>
      </p:sp>
      <p:pic>
        <p:nvPicPr>
          <p:cNvPr id="3" name="Picture 2">
            <a:extLst>
              <a:ext uri="{FF2B5EF4-FFF2-40B4-BE49-F238E27FC236}">
                <a16:creationId xmlns:a16="http://schemas.microsoft.com/office/drawing/2014/main" id="{D8FA5E35-A3B1-D9D6-F213-3FA2EDDBEC1E}"/>
              </a:ext>
            </a:extLst>
          </p:cNvPr>
          <p:cNvPicPr>
            <a:picLocks noChangeAspect="1"/>
          </p:cNvPicPr>
          <p:nvPr/>
        </p:nvPicPr>
        <p:blipFill>
          <a:blip r:embed="rId3"/>
          <a:stretch>
            <a:fillRect/>
          </a:stretch>
        </p:blipFill>
        <p:spPr>
          <a:xfrm>
            <a:off x="8610600" y="759866"/>
            <a:ext cx="1790700" cy="764135"/>
          </a:xfrm>
          <a:prstGeom prst="rect">
            <a:avLst/>
          </a:prstGeom>
        </p:spPr>
      </p:pic>
    </p:spTree>
    <p:extLst>
      <p:ext uri="{BB962C8B-B14F-4D97-AF65-F5344CB8AC3E}">
        <p14:creationId xmlns:p14="http://schemas.microsoft.com/office/powerpoint/2010/main" val="2906091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767FE-1037-36A3-915B-9BB7F9831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3156A7-A7AC-B6B4-CC76-C7343BF22D6B}"/>
              </a:ext>
            </a:extLst>
          </p:cNvPr>
          <p:cNvSpPr>
            <a:spLocks noGrp="1"/>
          </p:cNvSpPr>
          <p:nvPr>
            <p:ph type="title"/>
          </p:nvPr>
        </p:nvSpPr>
        <p:spPr/>
        <p:txBody>
          <a:bodyPr/>
          <a:lstStyle/>
          <a:p>
            <a:r>
              <a:rPr lang="en-US" dirty="0"/>
              <a:t>Types of IOCs in ICS</a:t>
            </a:r>
          </a:p>
        </p:txBody>
      </p:sp>
      <p:sp>
        <p:nvSpPr>
          <p:cNvPr id="4" name="Content Placeholder 3">
            <a:extLst>
              <a:ext uri="{FF2B5EF4-FFF2-40B4-BE49-F238E27FC236}">
                <a16:creationId xmlns:a16="http://schemas.microsoft.com/office/drawing/2014/main" id="{51FC9BB6-289D-3F91-3491-A24B078B4F04}"/>
              </a:ext>
            </a:extLst>
          </p:cNvPr>
          <p:cNvSpPr>
            <a:spLocks noGrp="1"/>
          </p:cNvSpPr>
          <p:nvPr>
            <p:ph idx="1"/>
          </p:nvPr>
        </p:nvSpPr>
        <p:spPr/>
        <p:txBody>
          <a:bodyPr/>
          <a:lstStyle/>
          <a:p>
            <a:r>
              <a:rPr lang="en-US" dirty="0"/>
              <a:t>Network Indicators</a:t>
            </a:r>
          </a:p>
          <a:p>
            <a:pPr lvl="1"/>
            <a:r>
              <a:rPr lang="en-US" dirty="0"/>
              <a:t>Spikes in data usage</a:t>
            </a:r>
          </a:p>
          <a:p>
            <a:pPr lvl="1"/>
            <a:r>
              <a:rPr lang="en-US" dirty="0"/>
              <a:t>Unexpected external communications</a:t>
            </a:r>
          </a:p>
          <a:p>
            <a:pPr lvl="1"/>
            <a:r>
              <a:rPr lang="en-US" dirty="0"/>
              <a:t>Traffic to known malicious IP addresses</a:t>
            </a:r>
          </a:p>
          <a:p>
            <a:pPr marL="457200" lvl="1" indent="0">
              <a:buNone/>
            </a:pPr>
            <a:endParaRPr lang="en-US" dirty="0"/>
          </a:p>
          <a:p>
            <a:r>
              <a:rPr lang="en-US" dirty="0"/>
              <a:t>Host Indicators</a:t>
            </a:r>
          </a:p>
          <a:p>
            <a:pPr lvl="1"/>
            <a:r>
              <a:rPr lang="en-US" dirty="0"/>
              <a:t>Unauthorized configuration changes</a:t>
            </a:r>
          </a:p>
          <a:p>
            <a:pPr lvl="1"/>
            <a:r>
              <a:rPr lang="en-US" dirty="0"/>
              <a:t>Unrecognized files or software</a:t>
            </a:r>
          </a:p>
          <a:p>
            <a:pPr lvl="1"/>
            <a:r>
              <a:rPr lang="en-US" dirty="0"/>
              <a:t>Log entries that suggest unauthorized access</a:t>
            </a:r>
          </a:p>
        </p:txBody>
      </p:sp>
      <p:pic>
        <p:nvPicPr>
          <p:cNvPr id="5" name="Picture 4">
            <a:extLst>
              <a:ext uri="{FF2B5EF4-FFF2-40B4-BE49-F238E27FC236}">
                <a16:creationId xmlns:a16="http://schemas.microsoft.com/office/drawing/2014/main" id="{8723E7BF-563E-B89E-F8B8-810F5E03B54E}"/>
              </a:ext>
            </a:extLst>
          </p:cNvPr>
          <p:cNvPicPr>
            <a:picLocks noChangeAspect="1"/>
          </p:cNvPicPr>
          <p:nvPr/>
        </p:nvPicPr>
        <p:blipFill>
          <a:blip r:embed="rId3"/>
          <a:stretch>
            <a:fillRect/>
          </a:stretch>
        </p:blipFill>
        <p:spPr>
          <a:xfrm>
            <a:off x="8458200" y="1981200"/>
            <a:ext cx="1327326" cy="1333500"/>
          </a:xfrm>
          <a:prstGeom prst="rect">
            <a:avLst/>
          </a:prstGeom>
        </p:spPr>
      </p:pic>
      <p:pic>
        <p:nvPicPr>
          <p:cNvPr id="7" name="Picture 6">
            <a:extLst>
              <a:ext uri="{FF2B5EF4-FFF2-40B4-BE49-F238E27FC236}">
                <a16:creationId xmlns:a16="http://schemas.microsoft.com/office/drawing/2014/main" id="{E06375E4-202C-9642-ED41-F01B4727E59A}"/>
              </a:ext>
            </a:extLst>
          </p:cNvPr>
          <p:cNvPicPr>
            <a:picLocks noChangeAspect="1"/>
          </p:cNvPicPr>
          <p:nvPr/>
        </p:nvPicPr>
        <p:blipFill>
          <a:blip r:embed="rId4"/>
          <a:stretch>
            <a:fillRect/>
          </a:stretch>
        </p:blipFill>
        <p:spPr>
          <a:xfrm>
            <a:off x="8293307" y="3886201"/>
            <a:ext cx="1657112" cy="1333501"/>
          </a:xfrm>
          <a:prstGeom prst="rect">
            <a:avLst/>
          </a:prstGeom>
        </p:spPr>
      </p:pic>
    </p:spTree>
    <p:extLst>
      <p:ext uri="{BB962C8B-B14F-4D97-AF65-F5344CB8AC3E}">
        <p14:creationId xmlns:p14="http://schemas.microsoft.com/office/powerpoint/2010/main" val="168111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7560E-4201-CFF3-24F6-DD5F6FBB75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AB2B0-AB43-C887-DC16-9B8BD65AA0D6}"/>
              </a:ext>
            </a:extLst>
          </p:cNvPr>
          <p:cNvSpPr>
            <a:spLocks noGrp="1"/>
          </p:cNvSpPr>
          <p:nvPr>
            <p:ph type="title"/>
          </p:nvPr>
        </p:nvSpPr>
        <p:spPr/>
        <p:txBody>
          <a:bodyPr/>
          <a:lstStyle/>
          <a:p>
            <a:r>
              <a:rPr lang="en-US" dirty="0"/>
              <a:t>Types of IOCs in ICS (cont’d)</a:t>
            </a:r>
          </a:p>
        </p:txBody>
      </p:sp>
      <p:sp>
        <p:nvSpPr>
          <p:cNvPr id="4" name="Content Placeholder 3">
            <a:extLst>
              <a:ext uri="{FF2B5EF4-FFF2-40B4-BE49-F238E27FC236}">
                <a16:creationId xmlns:a16="http://schemas.microsoft.com/office/drawing/2014/main" id="{EFA3B8CD-EBD3-D726-1A7D-1C2FDE9CE87E}"/>
              </a:ext>
            </a:extLst>
          </p:cNvPr>
          <p:cNvSpPr>
            <a:spLocks noGrp="1"/>
          </p:cNvSpPr>
          <p:nvPr>
            <p:ph idx="1"/>
          </p:nvPr>
        </p:nvSpPr>
        <p:spPr/>
        <p:txBody>
          <a:bodyPr/>
          <a:lstStyle/>
          <a:p>
            <a:r>
              <a:rPr lang="en-US" dirty="0"/>
              <a:t>Artifact Indicators</a:t>
            </a:r>
          </a:p>
          <a:p>
            <a:pPr lvl="1"/>
            <a:r>
              <a:rPr lang="en-US" dirty="0"/>
              <a:t>Malware files / Scripts</a:t>
            </a:r>
          </a:p>
          <a:p>
            <a:pPr lvl="1"/>
            <a:r>
              <a:rPr lang="en-US" dirty="0"/>
              <a:t>Toolkits</a:t>
            </a:r>
          </a:p>
          <a:p>
            <a:pPr lvl="1"/>
            <a:r>
              <a:rPr lang="en-US" dirty="0"/>
              <a:t>Backdoor installations</a:t>
            </a:r>
          </a:p>
          <a:p>
            <a:pPr marL="457200" lvl="1" indent="0">
              <a:buNone/>
            </a:pPr>
            <a:endParaRPr lang="en-US" dirty="0"/>
          </a:p>
          <a:p>
            <a:r>
              <a:rPr lang="en-US" dirty="0"/>
              <a:t>Behavioral Indicators</a:t>
            </a:r>
          </a:p>
          <a:p>
            <a:pPr lvl="1"/>
            <a:r>
              <a:rPr lang="en-US" dirty="0"/>
              <a:t>Repeated login attempts</a:t>
            </a:r>
          </a:p>
          <a:p>
            <a:pPr lvl="1"/>
            <a:r>
              <a:rPr lang="en-US" dirty="0"/>
              <a:t>Bypassing normal authentication processes</a:t>
            </a:r>
          </a:p>
          <a:p>
            <a:pPr lvl="1"/>
            <a:r>
              <a:rPr lang="en-US" dirty="0"/>
              <a:t>Systematically accessing confidential data</a:t>
            </a:r>
          </a:p>
        </p:txBody>
      </p:sp>
      <p:pic>
        <p:nvPicPr>
          <p:cNvPr id="5" name="Picture 4">
            <a:extLst>
              <a:ext uri="{FF2B5EF4-FFF2-40B4-BE49-F238E27FC236}">
                <a16:creationId xmlns:a16="http://schemas.microsoft.com/office/drawing/2014/main" id="{915F475E-3E7E-119A-1E4A-A7E6C727C10E}"/>
              </a:ext>
            </a:extLst>
          </p:cNvPr>
          <p:cNvPicPr>
            <a:picLocks noChangeAspect="1"/>
          </p:cNvPicPr>
          <p:nvPr/>
        </p:nvPicPr>
        <p:blipFill>
          <a:blip r:embed="rId3"/>
          <a:stretch>
            <a:fillRect/>
          </a:stretch>
        </p:blipFill>
        <p:spPr>
          <a:xfrm>
            <a:off x="6705600" y="1600201"/>
            <a:ext cx="3429000" cy="2969887"/>
          </a:xfrm>
          <a:prstGeom prst="rect">
            <a:avLst/>
          </a:prstGeom>
        </p:spPr>
      </p:pic>
    </p:spTree>
    <p:extLst>
      <p:ext uri="{BB962C8B-B14F-4D97-AF65-F5344CB8AC3E}">
        <p14:creationId xmlns:p14="http://schemas.microsoft.com/office/powerpoint/2010/main" val="4236166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EDBE1-B1F6-1AF1-5197-CED84CC59F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C15C83-7E38-EF3B-C514-C2CCA2B4011E}"/>
              </a:ext>
            </a:extLst>
          </p:cNvPr>
          <p:cNvSpPr>
            <a:spLocks noGrp="1"/>
          </p:cNvSpPr>
          <p:nvPr>
            <p:ph type="title"/>
          </p:nvPr>
        </p:nvSpPr>
        <p:spPr/>
        <p:txBody>
          <a:bodyPr/>
          <a:lstStyle/>
          <a:p>
            <a:r>
              <a:rPr lang="en-US" dirty="0"/>
              <a:t>Sources of IOCs</a:t>
            </a:r>
          </a:p>
        </p:txBody>
      </p:sp>
      <p:sp>
        <p:nvSpPr>
          <p:cNvPr id="4" name="Content Placeholder 3">
            <a:extLst>
              <a:ext uri="{FF2B5EF4-FFF2-40B4-BE49-F238E27FC236}">
                <a16:creationId xmlns:a16="http://schemas.microsoft.com/office/drawing/2014/main" id="{3347618A-5948-E41D-C6D1-DC252033BFF6}"/>
              </a:ext>
            </a:extLst>
          </p:cNvPr>
          <p:cNvSpPr>
            <a:spLocks noGrp="1"/>
          </p:cNvSpPr>
          <p:nvPr>
            <p:ph idx="1"/>
          </p:nvPr>
        </p:nvSpPr>
        <p:spPr/>
        <p:txBody>
          <a:bodyPr/>
          <a:lstStyle/>
          <a:p>
            <a:r>
              <a:rPr lang="en-US" dirty="0"/>
              <a:t>System and Network Logs</a:t>
            </a:r>
          </a:p>
          <a:p>
            <a:r>
              <a:rPr lang="en-US" dirty="0"/>
              <a:t>Endpoint Detection and Response (EDR) Systems</a:t>
            </a:r>
          </a:p>
          <a:p>
            <a:r>
              <a:rPr lang="en-US" dirty="0"/>
              <a:t>Threat Intelligence Feeds</a:t>
            </a:r>
          </a:p>
          <a:p>
            <a:r>
              <a:rPr lang="en-US" dirty="0"/>
              <a:t>Employee Reports</a:t>
            </a:r>
          </a:p>
        </p:txBody>
      </p:sp>
      <p:pic>
        <p:nvPicPr>
          <p:cNvPr id="7" name="Picture 6">
            <a:extLst>
              <a:ext uri="{FF2B5EF4-FFF2-40B4-BE49-F238E27FC236}">
                <a16:creationId xmlns:a16="http://schemas.microsoft.com/office/drawing/2014/main" id="{F65F2266-7C38-02BC-375A-79F94DEA1829}"/>
              </a:ext>
            </a:extLst>
          </p:cNvPr>
          <p:cNvPicPr>
            <a:picLocks noChangeAspect="1"/>
          </p:cNvPicPr>
          <p:nvPr/>
        </p:nvPicPr>
        <p:blipFill>
          <a:blip r:embed="rId3"/>
          <a:stretch>
            <a:fillRect/>
          </a:stretch>
        </p:blipFill>
        <p:spPr>
          <a:xfrm>
            <a:off x="5486401" y="3297027"/>
            <a:ext cx="4962525" cy="2820555"/>
          </a:xfrm>
          <a:prstGeom prst="rect">
            <a:avLst/>
          </a:prstGeom>
        </p:spPr>
      </p:pic>
    </p:spTree>
    <p:extLst>
      <p:ext uri="{BB962C8B-B14F-4D97-AF65-F5344CB8AC3E}">
        <p14:creationId xmlns:p14="http://schemas.microsoft.com/office/powerpoint/2010/main" val="1292461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A6EF0-1A28-9462-2113-F3B16D78F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934BE6-DB33-4454-C1EE-9B54C119A6B5}"/>
              </a:ext>
            </a:extLst>
          </p:cNvPr>
          <p:cNvSpPr>
            <a:spLocks noGrp="1"/>
          </p:cNvSpPr>
          <p:nvPr>
            <p:ph type="title"/>
          </p:nvPr>
        </p:nvSpPr>
        <p:spPr/>
        <p:txBody>
          <a:bodyPr/>
          <a:lstStyle/>
          <a:p>
            <a:r>
              <a:rPr lang="en-US" dirty="0"/>
              <a:t>Tools for Identifying IOCs</a:t>
            </a:r>
          </a:p>
        </p:txBody>
      </p:sp>
      <p:sp>
        <p:nvSpPr>
          <p:cNvPr id="4" name="Content Placeholder 3">
            <a:extLst>
              <a:ext uri="{FF2B5EF4-FFF2-40B4-BE49-F238E27FC236}">
                <a16:creationId xmlns:a16="http://schemas.microsoft.com/office/drawing/2014/main" id="{F45B794E-A163-81CD-2012-CFFD16A5B1CF}"/>
              </a:ext>
            </a:extLst>
          </p:cNvPr>
          <p:cNvSpPr>
            <a:spLocks noGrp="1"/>
          </p:cNvSpPr>
          <p:nvPr>
            <p:ph idx="1"/>
          </p:nvPr>
        </p:nvSpPr>
        <p:spPr>
          <a:xfrm>
            <a:off x="2231923" y="1697241"/>
            <a:ext cx="8153400" cy="4572000"/>
          </a:xfrm>
        </p:spPr>
        <p:txBody>
          <a:bodyPr/>
          <a:lstStyle/>
          <a:p>
            <a:r>
              <a:rPr lang="en-US" dirty="0"/>
              <a:t>Security Information and Event Management (SIEM) Systems</a:t>
            </a:r>
          </a:p>
          <a:p>
            <a:r>
              <a:rPr lang="en-US" dirty="0"/>
              <a:t>Intrusion Detection Systems (IDS)</a:t>
            </a:r>
          </a:p>
          <a:p>
            <a:r>
              <a:rPr lang="en-US" dirty="0"/>
              <a:t>Antivirus Software</a:t>
            </a:r>
          </a:p>
          <a:p>
            <a:r>
              <a:rPr lang="en-US" dirty="0"/>
              <a:t>Network Traffic Analysis Tools</a:t>
            </a:r>
          </a:p>
          <a:p>
            <a:r>
              <a:rPr lang="en-US" dirty="0"/>
              <a:t>Endpoint Detection &amp; Response (EDR)</a:t>
            </a:r>
          </a:p>
          <a:p>
            <a:r>
              <a:rPr lang="en-US" dirty="0"/>
              <a:t>Forensic Analysis Tools</a:t>
            </a:r>
          </a:p>
        </p:txBody>
      </p:sp>
      <p:pic>
        <p:nvPicPr>
          <p:cNvPr id="4100" name="Picture 4">
            <a:extLst>
              <a:ext uri="{FF2B5EF4-FFF2-40B4-BE49-F238E27FC236}">
                <a16:creationId xmlns:a16="http://schemas.microsoft.com/office/drawing/2014/main" id="{DC2105EB-2644-B885-D50E-611F4EABD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8999" y="4572000"/>
            <a:ext cx="2841401" cy="172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351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FDE25-5020-D3D8-C811-EF55E1C7A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A9F58-69FB-1782-B8FA-394F7449D2F1}"/>
              </a:ext>
            </a:extLst>
          </p:cNvPr>
          <p:cNvSpPr>
            <a:spLocks noGrp="1"/>
          </p:cNvSpPr>
          <p:nvPr>
            <p:ph type="title"/>
          </p:nvPr>
        </p:nvSpPr>
        <p:spPr/>
        <p:txBody>
          <a:bodyPr/>
          <a:lstStyle/>
          <a:p>
            <a:r>
              <a:rPr lang="en-US" dirty="0"/>
              <a:t>Challenges Identifying IOCs in ICS</a:t>
            </a:r>
          </a:p>
        </p:txBody>
      </p:sp>
      <p:sp>
        <p:nvSpPr>
          <p:cNvPr id="4" name="Content Placeholder 3">
            <a:extLst>
              <a:ext uri="{FF2B5EF4-FFF2-40B4-BE49-F238E27FC236}">
                <a16:creationId xmlns:a16="http://schemas.microsoft.com/office/drawing/2014/main" id="{ED320022-39B8-F300-916F-F5BBE9DF6859}"/>
              </a:ext>
            </a:extLst>
          </p:cNvPr>
          <p:cNvSpPr>
            <a:spLocks noGrp="1"/>
          </p:cNvSpPr>
          <p:nvPr>
            <p:ph idx="1"/>
          </p:nvPr>
        </p:nvSpPr>
        <p:spPr>
          <a:xfrm>
            <a:off x="2231923" y="1697241"/>
            <a:ext cx="8153400" cy="4572000"/>
          </a:xfrm>
        </p:spPr>
        <p:txBody>
          <a:bodyPr/>
          <a:lstStyle/>
          <a:p>
            <a:r>
              <a:rPr lang="en-US" dirty="0"/>
              <a:t>High Volume of Data</a:t>
            </a:r>
          </a:p>
          <a:p>
            <a:r>
              <a:rPr lang="en-US" dirty="0"/>
              <a:t>Complexity of ICS Environments</a:t>
            </a:r>
          </a:p>
          <a:p>
            <a:r>
              <a:rPr lang="en-US" dirty="0"/>
              <a:t>Integration of IT and OT</a:t>
            </a:r>
          </a:p>
          <a:p>
            <a:r>
              <a:rPr lang="en-US" dirty="0"/>
              <a:t>False Positives and Alert Fatigue</a:t>
            </a:r>
          </a:p>
          <a:p>
            <a:r>
              <a:rPr lang="en-US" dirty="0"/>
              <a:t>Evolving Threat Landscape</a:t>
            </a:r>
          </a:p>
          <a:p>
            <a:r>
              <a:rPr lang="en-US" dirty="0"/>
              <a:t>Skill and Resource Constraints</a:t>
            </a:r>
          </a:p>
        </p:txBody>
      </p:sp>
      <p:pic>
        <p:nvPicPr>
          <p:cNvPr id="5" name="Picture 4">
            <a:extLst>
              <a:ext uri="{FF2B5EF4-FFF2-40B4-BE49-F238E27FC236}">
                <a16:creationId xmlns:a16="http://schemas.microsoft.com/office/drawing/2014/main" id="{C84CEFC3-5DC1-A750-F6AF-7F20FFA4CB7B}"/>
              </a:ext>
            </a:extLst>
          </p:cNvPr>
          <p:cNvPicPr>
            <a:picLocks noChangeAspect="1"/>
          </p:cNvPicPr>
          <p:nvPr/>
        </p:nvPicPr>
        <p:blipFill>
          <a:blip r:embed="rId3"/>
          <a:stretch>
            <a:fillRect/>
          </a:stretch>
        </p:blipFill>
        <p:spPr>
          <a:xfrm>
            <a:off x="7377370" y="4573791"/>
            <a:ext cx="3290631" cy="1695450"/>
          </a:xfrm>
          <a:prstGeom prst="rect">
            <a:avLst/>
          </a:prstGeom>
        </p:spPr>
      </p:pic>
    </p:spTree>
    <p:extLst>
      <p:ext uri="{BB962C8B-B14F-4D97-AF65-F5344CB8AC3E}">
        <p14:creationId xmlns:p14="http://schemas.microsoft.com/office/powerpoint/2010/main" val="2662806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09B3A-6933-E0B8-D6CB-BC538B27C0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8A432-07E1-8F00-C4BA-94D7F7EE2C1F}"/>
              </a:ext>
            </a:extLst>
          </p:cNvPr>
          <p:cNvSpPr>
            <a:spLocks noGrp="1"/>
          </p:cNvSpPr>
          <p:nvPr>
            <p:ph type="title"/>
          </p:nvPr>
        </p:nvSpPr>
        <p:spPr>
          <a:xfrm>
            <a:off x="2079523" y="588759"/>
            <a:ext cx="8458200" cy="838200"/>
          </a:xfrm>
        </p:spPr>
        <p:txBody>
          <a:bodyPr>
            <a:normAutofit fontScale="90000"/>
          </a:bodyPr>
          <a:lstStyle/>
          <a:p>
            <a:r>
              <a:rPr lang="en-US" dirty="0"/>
              <a:t>Best Practices: Effective IOC Detection</a:t>
            </a:r>
          </a:p>
        </p:txBody>
      </p:sp>
      <p:sp>
        <p:nvSpPr>
          <p:cNvPr id="4" name="Content Placeholder 3">
            <a:extLst>
              <a:ext uri="{FF2B5EF4-FFF2-40B4-BE49-F238E27FC236}">
                <a16:creationId xmlns:a16="http://schemas.microsoft.com/office/drawing/2014/main" id="{6AFEE2E6-B4D8-3293-4BE3-0176A8D9299A}"/>
              </a:ext>
            </a:extLst>
          </p:cNvPr>
          <p:cNvSpPr>
            <a:spLocks noGrp="1"/>
          </p:cNvSpPr>
          <p:nvPr>
            <p:ph idx="1"/>
          </p:nvPr>
        </p:nvSpPr>
        <p:spPr>
          <a:xfrm>
            <a:off x="2231923" y="1697241"/>
            <a:ext cx="8153400" cy="4572000"/>
          </a:xfrm>
        </p:spPr>
        <p:txBody>
          <a:bodyPr/>
          <a:lstStyle/>
          <a:p>
            <a:r>
              <a:rPr lang="en-US" dirty="0"/>
              <a:t>Regular Updates and Patch Management</a:t>
            </a:r>
          </a:p>
          <a:p>
            <a:r>
              <a:rPr lang="en-US" dirty="0"/>
              <a:t>Comprehensive Monitoring</a:t>
            </a:r>
          </a:p>
          <a:p>
            <a:r>
              <a:rPr lang="en-US" dirty="0"/>
              <a:t>Enhanced Data Analytics</a:t>
            </a:r>
          </a:p>
          <a:p>
            <a:r>
              <a:rPr lang="en-US" dirty="0"/>
              <a:t>Cross-Departmental Collaboration</a:t>
            </a:r>
          </a:p>
          <a:p>
            <a:r>
              <a:rPr lang="en-US" dirty="0"/>
              <a:t>Regular Training and Awareness Programs</a:t>
            </a:r>
          </a:p>
          <a:p>
            <a:r>
              <a:rPr lang="en-US" dirty="0"/>
              <a:t>Leverage Threat Intelligence</a:t>
            </a:r>
          </a:p>
          <a:p>
            <a:r>
              <a:rPr lang="en-US" dirty="0"/>
              <a:t>Simulations and Drills</a:t>
            </a:r>
          </a:p>
        </p:txBody>
      </p:sp>
      <p:pic>
        <p:nvPicPr>
          <p:cNvPr id="6" name="Picture 5" descr="A group of people sitting in a room with a large screen&#10;&#10;Description automatically generated with low confidence">
            <a:extLst>
              <a:ext uri="{FF2B5EF4-FFF2-40B4-BE49-F238E27FC236}">
                <a16:creationId xmlns:a16="http://schemas.microsoft.com/office/drawing/2014/main" id="{3D50584E-F83A-8DCF-1169-45AAB527C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4426" y="3104863"/>
            <a:ext cx="2935778" cy="2935778"/>
          </a:xfrm>
          <a:prstGeom prst="rect">
            <a:avLst/>
          </a:prstGeom>
        </p:spPr>
      </p:pic>
    </p:spTree>
    <p:extLst>
      <p:ext uri="{BB962C8B-B14F-4D97-AF65-F5344CB8AC3E}">
        <p14:creationId xmlns:p14="http://schemas.microsoft.com/office/powerpoint/2010/main" val="3519912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E6A71-D99A-2094-2719-7267004C5665}"/>
              </a:ext>
            </a:extLst>
          </p:cNvPr>
          <p:cNvSpPr>
            <a:spLocks noGrp="1"/>
          </p:cNvSpPr>
          <p:nvPr>
            <p:ph type="title"/>
          </p:nvPr>
        </p:nvSpPr>
        <p:spPr>
          <a:xfrm>
            <a:off x="2717006" y="1371600"/>
            <a:ext cx="7772400" cy="838200"/>
          </a:xfrm>
        </p:spPr>
        <p:txBody>
          <a:bodyPr>
            <a:normAutofit fontScale="90000"/>
          </a:bodyPr>
          <a:lstStyle/>
          <a:p>
            <a:r>
              <a:rPr lang="en-US" dirty="0"/>
              <a:t>Developing Threat Hunting Strategies</a:t>
            </a:r>
          </a:p>
        </p:txBody>
      </p:sp>
      <p:pic>
        <p:nvPicPr>
          <p:cNvPr id="5" name="Picture 4">
            <a:extLst>
              <a:ext uri="{FF2B5EF4-FFF2-40B4-BE49-F238E27FC236}">
                <a16:creationId xmlns:a16="http://schemas.microsoft.com/office/drawing/2014/main" id="{17C6FA97-FFB1-4523-C315-7ECC35E6DD72}"/>
              </a:ext>
            </a:extLst>
          </p:cNvPr>
          <p:cNvPicPr>
            <a:picLocks noChangeAspect="1"/>
          </p:cNvPicPr>
          <p:nvPr/>
        </p:nvPicPr>
        <p:blipFill>
          <a:blip r:embed="rId2"/>
          <a:stretch>
            <a:fillRect/>
          </a:stretch>
        </p:blipFill>
        <p:spPr>
          <a:xfrm>
            <a:off x="3657600" y="2743200"/>
            <a:ext cx="5891213" cy="3337986"/>
          </a:xfrm>
          <a:prstGeom prst="rect">
            <a:avLst/>
          </a:prstGeom>
        </p:spPr>
      </p:pic>
    </p:spTree>
    <p:extLst>
      <p:ext uri="{BB962C8B-B14F-4D97-AF65-F5344CB8AC3E}">
        <p14:creationId xmlns:p14="http://schemas.microsoft.com/office/powerpoint/2010/main" val="1601097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9BD3C-CA70-0067-BEFE-CEEA26F7CE3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E5E1982-DC0F-B0E9-93B8-75810584682B}"/>
              </a:ext>
            </a:extLst>
          </p:cNvPr>
          <p:cNvSpPr>
            <a:spLocks noGrp="1"/>
          </p:cNvSpPr>
          <p:nvPr>
            <p:ph idx="1"/>
          </p:nvPr>
        </p:nvSpPr>
        <p:spPr>
          <a:xfrm>
            <a:off x="2231923" y="1697241"/>
            <a:ext cx="8153400" cy="4572000"/>
          </a:xfrm>
        </p:spPr>
        <p:txBody>
          <a:bodyPr/>
          <a:lstStyle/>
          <a:p>
            <a:r>
              <a:rPr lang="en-US" dirty="0"/>
              <a:t>Common Threat Actors</a:t>
            </a:r>
          </a:p>
          <a:p>
            <a:pPr lvl="1"/>
            <a:r>
              <a:rPr lang="en-US" dirty="0"/>
              <a:t>Nation-State Actors</a:t>
            </a:r>
          </a:p>
          <a:p>
            <a:pPr lvl="1"/>
            <a:r>
              <a:rPr lang="en-US" dirty="0"/>
              <a:t>Criminal Groups</a:t>
            </a:r>
          </a:p>
          <a:p>
            <a:pPr lvl="1"/>
            <a:r>
              <a:rPr lang="en-US" dirty="0"/>
              <a:t>Insiders</a:t>
            </a:r>
          </a:p>
          <a:p>
            <a:pPr lvl="1"/>
            <a:r>
              <a:rPr lang="en-US" dirty="0"/>
              <a:t>Hacktivists</a:t>
            </a:r>
          </a:p>
          <a:p>
            <a:r>
              <a:rPr lang="en-US" dirty="0"/>
              <a:t>Prevalent Attack Types in ICS</a:t>
            </a:r>
          </a:p>
          <a:p>
            <a:pPr lvl="1"/>
            <a:r>
              <a:rPr lang="en-US" dirty="0"/>
              <a:t>Ransomware</a:t>
            </a:r>
          </a:p>
          <a:p>
            <a:pPr lvl="1"/>
            <a:r>
              <a:rPr lang="en-US" dirty="0"/>
              <a:t>Advanced Persistent Threats (APTs)</a:t>
            </a:r>
          </a:p>
          <a:p>
            <a:pPr lvl="1"/>
            <a:r>
              <a:rPr lang="en-US" dirty="0"/>
              <a:t>Insider Threats</a:t>
            </a:r>
          </a:p>
        </p:txBody>
      </p:sp>
      <p:sp>
        <p:nvSpPr>
          <p:cNvPr id="5" name="Title 4">
            <a:extLst>
              <a:ext uri="{FF2B5EF4-FFF2-40B4-BE49-F238E27FC236}">
                <a16:creationId xmlns:a16="http://schemas.microsoft.com/office/drawing/2014/main" id="{1C5A3AFB-A683-A9CA-25AC-0FC622693B83}"/>
              </a:ext>
            </a:extLst>
          </p:cNvPr>
          <p:cNvSpPr>
            <a:spLocks noGrp="1"/>
          </p:cNvSpPr>
          <p:nvPr>
            <p:ph type="title"/>
          </p:nvPr>
        </p:nvSpPr>
        <p:spPr/>
        <p:txBody>
          <a:bodyPr/>
          <a:lstStyle/>
          <a:p>
            <a:r>
              <a:rPr lang="en-US" dirty="0"/>
              <a:t>Understanding the Threat Landscape</a:t>
            </a:r>
          </a:p>
        </p:txBody>
      </p:sp>
      <p:pic>
        <p:nvPicPr>
          <p:cNvPr id="7" name="Picture 2" descr="various attack vectors connected by dotted networking line">
            <a:extLst>
              <a:ext uri="{FF2B5EF4-FFF2-40B4-BE49-F238E27FC236}">
                <a16:creationId xmlns:a16="http://schemas.microsoft.com/office/drawing/2014/main" id="{5D4BCB39-3634-8B80-3585-E5139D971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3422" y="3429000"/>
            <a:ext cx="3803162" cy="2535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2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97883-1BD8-2403-FF8F-5C12E22679D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3533E9-B3C8-B984-5E03-368B8B3C1E41}"/>
              </a:ext>
            </a:extLst>
          </p:cNvPr>
          <p:cNvSpPr>
            <a:spLocks noGrp="1"/>
          </p:cNvSpPr>
          <p:nvPr>
            <p:ph idx="1"/>
          </p:nvPr>
        </p:nvSpPr>
        <p:spPr>
          <a:xfrm>
            <a:off x="2231923" y="1697241"/>
            <a:ext cx="8153400" cy="4572000"/>
          </a:xfrm>
        </p:spPr>
        <p:txBody>
          <a:bodyPr/>
          <a:lstStyle/>
          <a:p>
            <a:r>
              <a:rPr lang="en-US" dirty="0"/>
              <a:t>Criteria for Determining Key Assets</a:t>
            </a:r>
          </a:p>
          <a:p>
            <a:pPr lvl="1"/>
            <a:r>
              <a:rPr lang="en-US" dirty="0"/>
              <a:t>Impact on Safety</a:t>
            </a:r>
          </a:p>
          <a:p>
            <a:pPr lvl="1"/>
            <a:r>
              <a:rPr lang="en-US" dirty="0"/>
              <a:t>Operational Necessity</a:t>
            </a:r>
          </a:p>
          <a:p>
            <a:pPr lvl="1"/>
            <a:r>
              <a:rPr lang="en-US" dirty="0"/>
              <a:t>Regulatory Compliance</a:t>
            </a:r>
          </a:p>
          <a:p>
            <a:pPr lvl="1"/>
            <a:r>
              <a:rPr lang="en-US" dirty="0"/>
              <a:t>Economic Impact</a:t>
            </a:r>
          </a:p>
          <a:p>
            <a:r>
              <a:rPr lang="en-US" dirty="0"/>
              <a:t>Techniques for Asset Identification</a:t>
            </a:r>
          </a:p>
          <a:p>
            <a:pPr lvl="1"/>
            <a:r>
              <a:rPr lang="en-US" dirty="0"/>
              <a:t>Network Mapping</a:t>
            </a:r>
          </a:p>
          <a:p>
            <a:pPr lvl="1"/>
            <a:r>
              <a:rPr lang="en-US" dirty="0"/>
              <a:t>Vulnerability Assessments</a:t>
            </a:r>
          </a:p>
          <a:p>
            <a:pPr lvl="1"/>
            <a:r>
              <a:rPr lang="en-US" dirty="0"/>
              <a:t>Historical Data Analysis</a:t>
            </a:r>
          </a:p>
        </p:txBody>
      </p:sp>
      <p:sp>
        <p:nvSpPr>
          <p:cNvPr id="5" name="Title 4">
            <a:extLst>
              <a:ext uri="{FF2B5EF4-FFF2-40B4-BE49-F238E27FC236}">
                <a16:creationId xmlns:a16="http://schemas.microsoft.com/office/drawing/2014/main" id="{31970488-BCD4-B084-9325-0C849510C0A3}"/>
              </a:ext>
            </a:extLst>
          </p:cNvPr>
          <p:cNvSpPr>
            <a:spLocks noGrp="1"/>
          </p:cNvSpPr>
          <p:nvPr>
            <p:ph type="title"/>
          </p:nvPr>
        </p:nvSpPr>
        <p:spPr/>
        <p:txBody>
          <a:bodyPr/>
          <a:lstStyle/>
          <a:p>
            <a:r>
              <a:rPr lang="en-US" dirty="0"/>
              <a:t>Identifying Key Assets in ICS</a:t>
            </a:r>
          </a:p>
        </p:txBody>
      </p:sp>
      <p:pic>
        <p:nvPicPr>
          <p:cNvPr id="8196" name="Picture 4" descr="The Definitive Guide to Industrial Control System (ICS) Security">
            <a:extLst>
              <a:ext uri="{FF2B5EF4-FFF2-40B4-BE49-F238E27FC236}">
                <a16:creationId xmlns:a16="http://schemas.microsoft.com/office/drawing/2014/main" id="{27B05AAC-26FC-214E-2452-874DFDD43C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6234" y="2394065"/>
            <a:ext cx="4062642" cy="370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9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pSp>
        <p:nvGrpSpPr>
          <p:cNvPr id="170" name="Google Shape;170;p2"/>
          <p:cNvGrpSpPr/>
          <p:nvPr/>
        </p:nvGrpSpPr>
        <p:grpSpPr>
          <a:xfrm>
            <a:off x="804000" y="2628000"/>
            <a:ext cx="10584000" cy="1517100"/>
            <a:chOff x="804000" y="2209891"/>
            <a:chExt cx="10584000" cy="1517100"/>
          </a:xfrm>
        </p:grpSpPr>
        <p:sp>
          <p:nvSpPr>
            <p:cNvPr id="171" name="Google Shape;171;p2"/>
            <p:cNvSpPr txBox="1"/>
            <p:nvPr/>
          </p:nvSpPr>
          <p:spPr>
            <a:xfrm>
              <a:off x="804000" y="2785891"/>
              <a:ext cx="10584000" cy="9411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1000"/>
                </a:spcBef>
                <a:spcAft>
                  <a:spcPts val="0"/>
                </a:spcAft>
                <a:buNone/>
              </a:pPr>
              <a:r>
                <a:rPr lang="en-GB" sz="1600" dirty="0">
                  <a:solidFill>
                    <a:schemeClr val="dk1"/>
                  </a:solidFill>
                </a:rPr>
                <a:t>This program is funded by the National Security Agency National </a:t>
              </a:r>
              <a:r>
                <a:rPr lang="en-GB" sz="1600" dirty="0" err="1">
                  <a:solidFill>
                    <a:schemeClr val="dk1"/>
                  </a:solidFill>
                </a:rPr>
                <a:t>Centers</a:t>
              </a:r>
              <a:r>
                <a:rPr lang="en-GB" sz="1600" dirty="0">
                  <a:solidFill>
                    <a:schemeClr val="dk1"/>
                  </a:solidFill>
                </a:rPr>
                <a:t> of Academic Excellence in Cybersecurity (NCAE-C) Program.</a:t>
              </a:r>
              <a:endParaRPr sz="1200" dirty="0">
                <a:solidFill>
                  <a:srgbClr val="222222"/>
                </a:solidFill>
                <a:highlight>
                  <a:srgbClr val="FFFFFF"/>
                </a:highlight>
              </a:endParaRPr>
            </a:p>
            <a:p>
              <a:pPr marL="0" marR="0" lvl="0" indent="0" algn="l" rtl="0">
                <a:lnSpc>
                  <a:spcPct val="125000"/>
                </a:lnSpc>
                <a:spcBef>
                  <a:spcPts val="1000"/>
                </a:spcBef>
                <a:spcAft>
                  <a:spcPts val="0"/>
                </a:spcAft>
                <a:buClr>
                  <a:schemeClr val="dk1"/>
                </a:buClr>
                <a:buSzPts val="1600"/>
                <a:buFont typeface="Arial"/>
                <a:buNone/>
              </a:pPr>
              <a:r>
                <a:rPr lang="en-GB" sz="1600" b="0" i="0" u="none" strike="noStrike" cap="none" dirty="0">
                  <a:solidFill>
                    <a:schemeClr val="dk1"/>
                  </a:solidFill>
                  <a:latin typeface="Arial"/>
                  <a:ea typeface="Arial"/>
                  <a:cs typeface="Arial"/>
                  <a:sym typeface="Arial"/>
                </a:rPr>
                <a:t>For additional information, please visit www.CyberSkills2Work.org. </a:t>
              </a:r>
              <a:endParaRPr dirty="0"/>
            </a:p>
          </p:txBody>
        </p:sp>
        <p:sp>
          <p:nvSpPr>
            <p:cNvPr id="172" name="Google Shape;172;p2"/>
            <p:cNvSpPr txBox="1"/>
            <p:nvPr/>
          </p:nvSpPr>
          <p:spPr>
            <a:xfrm>
              <a:off x="804000" y="2209891"/>
              <a:ext cx="10584000" cy="38472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7F7F7F"/>
                </a:buClr>
                <a:buSzPts val="2500"/>
                <a:buFont typeface="Arial"/>
                <a:buNone/>
              </a:pPr>
              <a:r>
                <a:rPr lang="en-GB" sz="2500" b="1" i="0" u="none" strike="noStrike" cap="none">
                  <a:solidFill>
                    <a:srgbClr val="7F7F7F"/>
                  </a:solidFill>
                  <a:latin typeface="Arial"/>
                  <a:ea typeface="Arial"/>
                  <a:cs typeface="Arial"/>
                  <a:sym typeface="Arial"/>
                </a:rPr>
                <a:t>Acknowledgement</a:t>
              </a:r>
              <a:endParaRPr/>
            </a:p>
          </p:txBody>
        </p:sp>
      </p:grpSp>
      <p:sp>
        <p:nvSpPr>
          <p:cNvPr id="173" name="Google Shape;173;p2"/>
          <p:cNvSpPr txBox="1">
            <a:spLocks noGrp="1"/>
          </p:cNvSpPr>
          <p:nvPr>
            <p:ph type="ctrTitle"/>
          </p:nvPr>
        </p:nvSpPr>
        <p:spPr>
          <a:xfrm>
            <a:off x="804000" y="634460"/>
            <a:ext cx="10584000" cy="1538883"/>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0072CE"/>
              </a:buClr>
              <a:buSzPts val="5000"/>
              <a:buFont typeface="Arial"/>
              <a:buNone/>
            </a:pPr>
            <a:r>
              <a:rPr lang="en-GB" sz="5000" b="1" dirty="0">
                <a:solidFill>
                  <a:srgbClr val="0072CE"/>
                </a:solidFill>
                <a:latin typeface="Arial"/>
                <a:ea typeface="Arial"/>
                <a:cs typeface="Arial"/>
                <a:sym typeface="Arial"/>
              </a:rPr>
              <a:t>Industrial Control Systems Security</a:t>
            </a:r>
            <a:endParaRPr sz="2000" b="1" dirty="0">
              <a:solidFill>
                <a:srgbClr val="0072CE"/>
              </a:solidFill>
              <a:latin typeface="Arial"/>
              <a:ea typeface="Arial"/>
              <a:cs typeface="Arial"/>
              <a:sym typeface="Arial"/>
            </a:endParaRPr>
          </a:p>
        </p:txBody>
      </p:sp>
      <p:sp>
        <p:nvSpPr>
          <p:cNvPr id="174" name="Google Shape;174;p2"/>
          <p:cNvSpPr txBox="1"/>
          <p:nvPr/>
        </p:nvSpPr>
        <p:spPr>
          <a:xfrm>
            <a:off x="383830" y="6391171"/>
            <a:ext cx="18000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b="1" i="0" u="none" strike="noStrike" cap="none">
                <a:solidFill>
                  <a:schemeClr val="lt1"/>
                </a:solidFill>
                <a:latin typeface="Arial"/>
                <a:ea typeface="Arial"/>
                <a:cs typeface="Arial"/>
                <a:sym typeface="Arial"/>
              </a:rPr>
              <a:t>Course Title</a:t>
            </a:r>
            <a:endParaRPr/>
          </a:p>
        </p:txBody>
      </p:sp>
      <p:sp>
        <p:nvSpPr>
          <p:cNvPr id="175" name="Google Shape;175;p2"/>
          <p:cNvSpPr txBox="1"/>
          <p:nvPr/>
        </p:nvSpPr>
        <p:spPr>
          <a:xfrm>
            <a:off x="4037133"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CRN</a:t>
            </a:r>
            <a:endParaRPr/>
          </a:p>
        </p:txBody>
      </p:sp>
      <p:sp>
        <p:nvSpPr>
          <p:cNvPr id="176" name="Google Shape;176;p2"/>
          <p:cNvSpPr txBox="1"/>
          <p:nvPr/>
        </p:nvSpPr>
        <p:spPr>
          <a:xfrm>
            <a:off x="8835986"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©202</a:t>
            </a:r>
            <a:r>
              <a:rPr lang="en-GB" sz="1100" b="1">
                <a:solidFill>
                  <a:schemeClr val="lt1"/>
                </a:solidFill>
              </a:rPr>
              <a:t>4</a:t>
            </a:r>
            <a:r>
              <a:rPr lang="en-GB" sz="1100" b="1">
                <a:solidFill>
                  <a:schemeClr val="lt1"/>
                </a:solidFill>
                <a:latin typeface="Arial"/>
                <a:ea typeface="Arial"/>
                <a:cs typeface="Arial"/>
                <a:sym typeface="Arial"/>
              </a:rPr>
              <a:t> CyberSkills2Work - Institution Name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27DA5-6AD1-4671-274F-87AD9AAF03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7C41D-3471-1326-1948-102100531DCB}"/>
              </a:ext>
            </a:extLst>
          </p:cNvPr>
          <p:cNvSpPr>
            <a:spLocks noGrp="1"/>
          </p:cNvSpPr>
          <p:nvPr>
            <p:ph type="title"/>
          </p:nvPr>
        </p:nvSpPr>
        <p:spPr>
          <a:xfrm>
            <a:off x="2717006" y="1371600"/>
            <a:ext cx="7772400" cy="838200"/>
          </a:xfrm>
        </p:spPr>
        <p:txBody>
          <a:bodyPr>
            <a:normAutofit fontScale="90000"/>
          </a:bodyPr>
          <a:lstStyle/>
          <a:p>
            <a:r>
              <a:rPr lang="en-US" dirty="0"/>
              <a:t>Case Study:</a:t>
            </a:r>
            <a:br>
              <a:rPr lang="en-US" dirty="0"/>
            </a:br>
            <a:r>
              <a:rPr lang="en-US" dirty="0"/>
              <a:t>Oldsmar Water Treatment Facility</a:t>
            </a:r>
          </a:p>
        </p:txBody>
      </p:sp>
      <p:pic>
        <p:nvPicPr>
          <p:cNvPr id="9218" name="Picture 2" descr="Government agencies analyze Oldsmar water plant hack - Industrial Cyber">
            <a:extLst>
              <a:ext uri="{FF2B5EF4-FFF2-40B4-BE49-F238E27FC236}">
                <a16:creationId xmlns:a16="http://schemas.microsoft.com/office/drawing/2014/main" id="{7261D1B9-5133-3858-FFEA-1398F36BE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3806" y="2590800"/>
            <a:ext cx="5638800" cy="375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114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E2D7D-A2C0-76B5-3F5E-7E100F0AB5A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F13A7F1-E177-A4FC-6E63-5C50932C6798}"/>
              </a:ext>
            </a:extLst>
          </p:cNvPr>
          <p:cNvSpPr>
            <a:spLocks noGrp="1"/>
          </p:cNvSpPr>
          <p:nvPr>
            <p:ph idx="1"/>
          </p:nvPr>
        </p:nvSpPr>
        <p:spPr>
          <a:xfrm>
            <a:off x="2231923" y="1697241"/>
            <a:ext cx="8153400" cy="4572000"/>
          </a:xfrm>
        </p:spPr>
        <p:txBody>
          <a:bodyPr/>
          <a:lstStyle/>
          <a:p>
            <a:r>
              <a:rPr lang="en-US" dirty="0"/>
              <a:t>Exploited remote access software</a:t>
            </a:r>
          </a:p>
          <a:p>
            <a:r>
              <a:rPr lang="en-US" dirty="0"/>
              <a:t>Intruder accessed the system</a:t>
            </a:r>
          </a:p>
          <a:p>
            <a:r>
              <a:rPr lang="en-US" dirty="0"/>
              <a:t>Attacker attempted to increase sodium hydroxide</a:t>
            </a:r>
          </a:p>
          <a:p>
            <a:r>
              <a:rPr lang="en-US" dirty="0"/>
              <a:t>Unusual activity identified by plant operator</a:t>
            </a:r>
          </a:p>
        </p:txBody>
      </p:sp>
      <p:sp>
        <p:nvSpPr>
          <p:cNvPr id="5" name="Title 4">
            <a:extLst>
              <a:ext uri="{FF2B5EF4-FFF2-40B4-BE49-F238E27FC236}">
                <a16:creationId xmlns:a16="http://schemas.microsoft.com/office/drawing/2014/main" id="{FC399148-8005-FE64-633B-A5B0D627F64F}"/>
              </a:ext>
            </a:extLst>
          </p:cNvPr>
          <p:cNvSpPr>
            <a:spLocks noGrp="1"/>
          </p:cNvSpPr>
          <p:nvPr>
            <p:ph type="title"/>
          </p:nvPr>
        </p:nvSpPr>
        <p:spPr/>
        <p:txBody>
          <a:bodyPr/>
          <a:lstStyle/>
          <a:p>
            <a:r>
              <a:rPr lang="en-US" dirty="0"/>
              <a:t>Case Study: Key Events</a:t>
            </a:r>
          </a:p>
        </p:txBody>
      </p:sp>
      <p:pic>
        <p:nvPicPr>
          <p:cNvPr id="10242" name="Picture 2" descr="Oldsmar water treatment facility attack is an example of rising cyber  threat | Industrial Cybersecurity Pulse | Industrial Cybersecurity Pulse">
            <a:extLst>
              <a:ext uri="{FF2B5EF4-FFF2-40B4-BE49-F238E27FC236}">
                <a16:creationId xmlns:a16="http://schemas.microsoft.com/office/drawing/2014/main" id="{615F789A-E04D-E83A-369A-7AF1F51213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4036616"/>
            <a:ext cx="3810000" cy="228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63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E0B08-D46D-9093-BB23-0DF555E8A3C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FA32D2D-3508-8058-5411-2ED39EDDDCFC}"/>
              </a:ext>
            </a:extLst>
          </p:cNvPr>
          <p:cNvSpPr>
            <a:spLocks noGrp="1"/>
          </p:cNvSpPr>
          <p:nvPr>
            <p:ph idx="1"/>
          </p:nvPr>
        </p:nvSpPr>
        <p:spPr>
          <a:xfrm>
            <a:off x="2231923" y="1697241"/>
            <a:ext cx="8153400" cy="4572000"/>
          </a:xfrm>
        </p:spPr>
        <p:txBody>
          <a:bodyPr/>
          <a:lstStyle/>
          <a:p>
            <a:r>
              <a:rPr lang="en-US" dirty="0"/>
              <a:t>Exploited remote access software</a:t>
            </a:r>
          </a:p>
          <a:p>
            <a:r>
              <a:rPr lang="en-US" dirty="0"/>
              <a:t>Intruder accessed the system</a:t>
            </a:r>
          </a:p>
          <a:p>
            <a:r>
              <a:rPr lang="en-US" dirty="0"/>
              <a:t>Attacker attempted to increase sodium hydroxide</a:t>
            </a:r>
          </a:p>
          <a:p>
            <a:r>
              <a:rPr lang="en-US" dirty="0"/>
              <a:t>Unusual activity identified by plant operator</a:t>
            </a:r>
          </a:p>
        </p:txBody>
      </p:sp>
      <p:sp>
        <p:nvSpPr>
          <p:cNvPr id="5" name="Title 4">
            <a:extLst>
              <a:ext uri="{FF2B5EF4-FFF2-40B4-BE49-F238E27FC236}">
                <a16:creationId xmlns:a16="http://schemas.microsoft.com/office/drawing/2014/main" id="{DD6E93AD-0A31-1351-00FE-A97A34B13CF7}"/>
              </a:ext>
            </a:extLst>
          </p:cNvPr>
          <p:cNvSpPr>
            <a:spLocks noGrp="1"/>
          </p:cNvSpPr>
          <p:nvPr>
            <p:ph type="title"/>
          </p:nvPr>
        </p:nvSpPr>
        <p:spPr/>
        <p:txBody>
          <a:bodyPr/>
          <a:lstStyle/>
          <a:p>
            <a:r>
              <a:rPr lang="en-US" dirty="0"/>
              <a:t>Case Study: Lessons Learned</a:t>
            </a:r>
          </a:p>
        </p:txBody>
      </p:sp>
      <p:pic>
        <p:nvPicPr>
          <p:cNvPr id="11266" name="Picture 2">
            <a:extLst>
              <a:ext uri="{FF2B5EF4-FFF2-40B4-BE49-F238E27FC236}">
                <a16:creationId xmlns:a16="http://schemas.microsoft.com/office/drawing/2014/main" id="{B799F979-6C31-B89C-973B-B14A6637E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548" y="3962400"/>
            <a:ext cx="4319452" cy="236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69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234D4-3526-DE81-EC5A-C85AA556F9F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FB98DA9-A32E-EFD0-2E39-88EB2893CC2A}"/>
              </a:ext>
            </a:extLst>
          </p:cNvPr>
          <p:cNvSpPr>
            <a:spLocks noGrp="1"/>
          </p:cNvSpPr>
          <p:nvPr>
            <p:ph idx="1"/>
          </p:nvPr>
        </p:nvSpPr>
        <p:spPr>
          <a:xfrm>
            <a:off x="1966452" y="2286000"/>
            <a:ext cx="8153400" cy="3124200"/>
          </a:xfrm>
        </p:spPr>
        <p:txBody>
          <a:bodyPr>
            <a:normAutofit fontScale="92500" lnSpcReduction="10000"/>
          </a:bodyPr>
          <a:lstStyle/>
          <a:p>
            <a:pPr marL="457200" lvl="1" indent="0">
              <a:buNone/>
            </a:pPr>
            <a:r>
              <a:rPr lang="en-US" b="1" dirty="0"/>
              <a:t>Network traffic analysis </a:t>
            </a:r>
            <a:r>
              <a:rPr lang="en-US" dirty="0"/>
              <a:t>- Monitor and record typical traffic patterns, bandwidth usage, and communication frequencies.</a:t>
            </a:r>
          </a:p>
          <a:p>
            <a:pPr marL="457200" lvl="1" indent="0">
              <a:buNone/>
            </a:pPr>
            <a:endParaRPr lang="en-US" dirty="0"/>
          </a:p>
          <a:p>
            <a:pPr marL="457200" lvl="1" indent="0">
              <a:buNone/>
            </a:pPr>
            <a:r>
              <a:rPr lang="en-US" b="1" dirty="0"/>
              <a:t>System performance metrics </a:t>
            </a:r>
            <a:r>
              <a:rPr lang="en-US" dirty="0"/>
              <a:t>- Document normal ranges for system performance indicators like CPU usage, memory usage, and I/O operations.</a:t>
            </a:r>
          </a:p>
          <a:p>
            <a:pPr marL="457200" lvl="1" indent="0">
              <a:buNone/>
            </a:pPr>
            <a:endParaRPr lang="en-US" b="1" dirty="0"/>
          </a:p>
          <a:p>
            <a:pPr marL="457200" lvl="1" indent="0">
              <a:buNone/>
            </a:pPr>
            <a:r>
              <a:rPr lang="en-US" b="1" dirty="0"/>
              <a:t>User behavior analytics </a:t>
            </a:r>
            <a:r>
              <a:rPr lang="en-US" dirty="0"/>
              <a:t>- Track typical user activities and access patterns to establish what is considered normal behavior.</a:t>
            </a:r>
          </a:p>
          <a:p>
            <a:pPr marL="457200" lvl="1" indent="0">
              <a:buNone/>
            </a:pPr>
            <a:endParaRPr lang="en-US" dirty="0"/>
          </a:p>
          <a:p>
            <a:pPr marL="457200" lvl="1" indent="0" algn="ctr">
              <a:buNone/>
            </a:pPr>
            <a:endParaRPr lang="en-US" dirty="0"/>
          </a:p>
        </p:txBody>
      </p:sp>
      <p:sp>
        <p:nvSpPr>
          <p:cNvPr id="5" name="Title 4">
            <a:extLst>
              <a:ext uri="{FF2B5EF4-FFF2-40B4-BE49-F238E27FC236}">
                <a16:creationId xmlns:a16="http://schemas.microsoft.com/office/drawing/2014/main" id="{BCFB5108-2034-029B-F951-4D27CEAF85FF}"/>
              </a:ext>
            </a:extLst>
          </p:cNvPr>
          <p:cNvSpPr>
            <a:spLocks noGrp="1"/>
          </p:cNvSpPr>
          <p:nvPr>
            <p:ph type="title"/>
          </p:nvPr>
        </p:nvSpPr>
        <p:spPr>
          <a:xfrm>
            <a:off x="1966452" y="990600"/>
            <a:ext cx="8686800" cy="838200"/>
          </a:xfrm>
        </p:spPr>
        <p:txBody>
          <a:bodyPr>
            <a:normAutofit fontScale="90000"/>
          </a:bodyPr>
          <a:lstStyle/>
          <a:p>
            <a:r>
              <a:rPr lang="en-US" dirty="0"/>
              <a:t>Techniques for Establishing Baselines </a:t>
            </a:r>
            <a:br>
              <a:rPr lang="en-US" dirty="0"/>
            </a:br>
            <a:r>
              <a:rPr lang="en-US" dirty="0"/>
              <a:t>in ICS</a:t>
            </a:r>
          </a:p>
        </p:txBody>
      </p:sp>
    </p:spTree>
    <p:extLst>
      <p:ext uri="{BB962C8B-B14F-4D97-AF65-F5344CB8AC3E}">
        <p14:creationId xmlns:p14="http://schemas.microsoft.com/office/powerpoint/2010/main" val="1211897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787C2-5E3B-C63C-F02F-4FC5E1AFEBB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18594DA-16A0-E501-7FE6-C6267760205D}"/>
              </a:ext>
            </a:extLst>
          </p:cNvPr>
          <p:cNvSpPr>
            <a:spLocks noGrp="1"/>
          </p:cNvSpPr>
          <p:nvPr>
            <p:ph idx="1"/>
          </p:nvPr>
        </p:nvSpPr>
        <p:spPr>
          <a:xfrm>
            <a:off x="2209800" y="1295400"/>
            <a:ext cx="8153400" cy="4953000"/>
          </a:xfrm>
        </p:spPr>
        <p:txBody>
          <a:bodyPr/>
          <a:lstStyle/>
          <a:p>
            <a:pPr lvl="1"/>
            <a:r>
              <a:rPr lang="en-US" dirty="0"/>
              <a:t>Security Information and Event Management (SIEM)</a:t>
            </a:r>
          </a:p>
          <a:p>
            <a:pPr lvl="2"/>
            <a:r>
              <a:rPr lang="en-US" dirty="0"/>
              <a:t>Splunk</a:t>
            </a:r>
          </a:p>
          <a:p>
            <a:pPr lvl="2"/>
            <a:r>
              <a:rPr lang="en-US" dirty="0"/>
              <a:t>IBM </a:t>
            </a:r>
            <a:r>
              <a:rPr lang="en-US" dirty="0" err="1"/>
              <a:t>Qradar</a:t>
            </a:r>
            <a:endParaRPr lang="en-US" dirty="0"/>
          </a:p>
          <a:p>
            <a:pPr lvl="2"/>
            <a:r>
              <a:rPr lang="en-US" dirty="0"/>
              <a:t>LogRhythm</a:t>
            </a:r>
          </a:p>
          <a:p>
            <a:pPr marL="914400" lvl="2" indent="0">
              <a:buNone/>
            </a:pPr>
            <a:endParaRPr lang="en-US" dirty="0"/>
          </a:p>
          <a:p>
            <a:pPr lvl="1"/>
            <a:r>
              <a:rPr lang="en-US" dirty="0"/>
              <a:t>Network traffic analysis tools</a:t>
            </a:r>
          </a:p>
          <a:p>
            <a:pPr lvl="2"/>
            <a:r>
              <a:rPr lang="en-US" dirty="0"/>
              <a:t>Wireshark</a:t>
            </a:r>
          </a:p>
          <a:p>
            <a:pPr lvl="2"/>
            <a:r>
              <a:rPr lang="en-US" dirty="0"/>
              <a:t>SolarWinds Network Performance Monitor</a:t>
            </a:r>
          </a:p>
          <a:p>
            <a:pPr marL="914400" lvl="2" indent="0">
              <a:buNone/>
            </a:pPr>
            <a:endParaRPr lang="en-US" dirty="0"/>
          </a:p>
          <a:p>
            <a:pPr lvl="1"/>
            <a:r>
              <a:rPr lang="en-US" dirty="0"/>
              <a:t>Endpoint Detection and Response (EDR) Systems</a:t>
            </a:r>
          </a:p>
          <a:p>
            <a:pPr lvl="2"/>
            <a:r>
              <a:rPr lang="en-US" dirty="0"/>
              <a:t>CrowdStrike Falcon</a:t>
            </a:r>
          </a:p>
          <a:p>
            <a:pPr lvl="2"/>
            <a:r>
              <a:rPr lang="en-US" dirty="0" err="1"/>
              <a:t>SentinelOne</a:t>
            </a:r>
            <a:endParaRPr lang="en-US" dirty="0"/>
          </a:p>
          <a:p>
            <a:pPr lvl="2"/>
            <a:r>
              <a:rPr lang="en-US" dirty="0"/>
              <a:t>Carbon Black</a:t>
            </a:r>
          </a:p>
        </p:txBody>
      </p:sp>
      <p:sp>
        <p:nvSpPr>
          <p:cNvPr id="5" name="Title 4">
            <a:extLst>
              <a:ext uri="{FF2B5EF4-FFF2-40B4-BE49-F238E27FC236}">
                <a16:creationId xmlns:a16="http://schemas.microsoft.com/office/drawing/2014/main" id="{20097C1D-0442-E3FE-2782-41C282DDF774}"/>
              </a:ext>
            </a:extLst>
          </p:cNvPr>
          <p:cNvSpPr>
            <a:spLocks noGrp="1"/>
          </p:cNvSpPr>
          <p:nvPr>
            <p:ph type="title"/>
          </p:nvPr>
        </p:nvSpPr>
        <p:spPr>
          <a:xfrm>
            <a:off x="1828800" y="381000"/>
            <a:ext cx="8686800" cy="838200"/>
          </a:xfrm>
        </p:spPr>
        <p:txBody>
          <a:bodyPr/>
          <a:lstStyle/>
          <a:p>
            <a:r>
              <a:rPr lang="en-US" dirty="0"/>
              <a:t>Tools and Technologies Used</a:t>
            </a:r>
          </a:p>
        </p:txBody>
      </p:sp>
    </p:spTree>
    <p:extLst>
      <p:ext uri="{BB962C8B-B14F-4D97-AF65-F5344CB8AC3E}">
        <p14:creationId xmlns:p14="http://schemas.microsoft.com/office/powerpoint/2010/main" val="1207658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3202C-826F-CCE9-1AEF-886DB243315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3E8C01-4444-4894-16AA-1CCCBB2FAFE6}"/>
              </a:ext>
            </a:extLst>
          </p:cNvPr>
          <p:cNvSpPr>
            <a:spLocks noGrp="1"/>
          </p:cNvSpPr>
          <p:nvPr>
            <p:ph idx="1"/>
          </p:nvPr>
        </p:nvSpPr>
        <p:spPr>
          <a:xfrm>
            <a:off x="2231923" y="1828800"/>
            <a:ext cx="8153400" cy="4953000"/>
          </a:xfrm>
        </p:spPr>
        <p:txBody>
          <a:bodyPr/>
          <a:lstStyle/>
          <a:p>
            <a:pPr lvl="1"/>
            <a:r>
              <a:rPr lang="en-US" dirty="0"/>
              <a:t>Behavior Analytics Platforms</a:t>
            </a:r>
          </a:p>
          <a:p>
            <a:pPr lvl="2"/>
            <a:r>
              <a:rPr lang="en-US" dirty="0" err="1"/>
              <a:t>Exabeam</a:t>
            </a:r>
            <a:endParaRPr lang="en-US" dirty="0"/>
          </a:p>
          <a:p>
            <a:pPr lvl="2"/>
            <a:r>
              <a:rPr lang="en-US" dirty="0"/>
              <a:t>Aruba Introspect</a:t>
            </a:r>
          </a:p>
          <a:p>
            <a:pPr lvl="1"/>
            <a:r>
              <a:rPr lang="en-US" dirty="0"/>
              <a:t>Data Logging and Visualization</a:t>
            </a:r>
          </a:p>
          <a:p>
            <a:pPr lvl="2"/>
            <a:r>
              <a:rPr lang="en-US" dirty="0"/>
              <a:t>Elasticsearch</a:t>
            </a:r>
          </a:p>
          <a:p>
            <a:pPr lvl="2"/>
            <a:r>
              <a:rPr lang="en-US" dirty="0"/>
              <a:t>Logstash</a:t>
            </a:r>
          </a:p>
          <a:p>
            <a:pPr lvl="2"/>
            <a:r>
              <a:rPr lang="en-US" dirty="0"/>
              <a:t>ELK Stack</a:t>
            </a:r>
          </a:p>
          <a:p>
            <a:pPr lvl="1"/>
            <a:r>
              <a:rPr lang="en-US" dirty="0"/>
              <a:t>Automated Configuration and Change Management Tools</a:t>
            </a:r>
          </a:p>
          <a:p>
            <a:pPr lvl="2"/>
            <a:r>
              <a:rPr lang="en-US" dirty="0"/>
              <a:t>Chef</a:t>
            </a:r>
          </a:p>
          <a:p>
            <a:pPr lvl="2"/>
            <a:r>
              <a:rPr lang="en-US" dirty="0"/>
              <a:t>Puppet</a:t>
            </a:r>
          </a:p>
          <a:p>
            <a:pPr lvl="2"/>
            <a:r>
              <a:rPr lang="en-US" dirty="0"/>
              <a:t>Ansible</a:t>
            </a:r>
          </a:p>
        </p:txBody>
      </p:sp>
      <p:sp>
        <p:nvSpPr>
          <p:cNvPr id="5" name="Title 4">
            <a:extLst>
              <a:ext uri="{FF2B5EF4-FFF2-40B4-BE49-F238E27FC236}">
                <a16:creationId xmlns:a16="http://schemas.microsoft.com/office/drawing/2014/main" id="{9B91925F-3C60-8D2F-1141-C3602406AB1A}"/>
              </a:ext>
            </a:extLst>
          </p:cNvPr>
          <p:cNvSpPr>
            <a:spLocks noGrp="1"/>
          </p:cNvSpPr>
          <p:nvPr>
            <p:ph type="title"/>
          </p:nvPr>
        </p:nvSpPr>
        <p:spPr>
          <a:xfrm>
            <a:off x="1828800" y="685800"/>
            <a:ext cx="8686800" cy="838200"/>
          </a:xfrm>
        </p:spPr>
        <p:txBody>
          <a:bodyPr>
            <a:normAutofit fontScale="90000"/>
          </a:bodyPr>
          <a:lstStyle/>
          <a:p>
            <a:r>
              <a:rPr lang="en-US" dirty="0"/>
              <a:t>Tools and Technologies Used</a:t>
            </a:r>
            <a:br>
              <a:rPr lang="en-US" dirty="0"/>
            </a:br>
            <a:r>
              <a:rPr lang="en-US" dirty="0"/>
              <a:t>(cont’d)</a:t>
            </a:r>
          </a:p>
        </p:txBody>
      </p:sp>
    </p:spTree>
    <p:extLst>
      <p:ext uri="{BB962C8B-B14F-4D97-AF65-F5344CB8AC3E}">
        <p14:creationId xmlns:p14="http://schemas.microsoft.com/office/powerpoint/2010/main" val="1293630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3F18A-09F5-BE64-72F8-F7680CF0D8A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FFFC33-479C-8B35-26C3-AA3A44193B13}"/>
              </a:ext>
            </a:extLst>
          </p:cNvPr>
          <p:cNvSpPr>
            <a:spLocks noGrp="1"/>
          </p:cNvSpPr>
          <p:nvPr>
            <p:ph idx="1"/>
          </p:nvPr>
        </p:nvSpPr>
        <p:spPr>
          <a:xfrm>
            <a:off x="2362200" y="1676400"/>
            <a:ext cx="8153400" cy="3733800"/>
          </a:xfrm>
        </p:spPr>
        <p:txBody>
          <a:bodyPr/>
          <a:lstStyle/>
          <a:p>
            <a:r>
              <a:rPr lang="en-US" dirty="0"/>
              <a:t>Challenges</a:t>
            </a:r>
          </a:p>
          <a:p>
            <a:pPr lvl="1"/>
            <a:r>
              <a:rPr lang="en-US" dirty="0"/>
              <a:t>Complexity of ICS environments</a:t>
            </a:r>
          </a:p>
          <a:p>
            <a:pPr lvl="1"/>
            <a:r>
              <a:rPr lang="en-US" dirty="0"/>
              <a:t>Dynamic Nature of industrial processes</a:t>
            </a:r>
          </a:p>
          <a:p>
            <a:pPr marL="457200" lvl="1" indent="0">
              <a:buNone/>
            </a:pPr>
            <a:endParaRPr lang="en-US" dirty="0"/>
          </a:p>
          <a:p>
            <a:r>
              <a:rPr lang="en-US" dirty="0"/>
              <a:t>Benefits</a:t>
            </a:r>
          </a:p>
          <a:p>
            <a:pPr lvl="1"/>
            <a:r>
              <a:rPr lang="en-US" dirty="0"/>
              <a:t>Proactive Threat Detection</a:t>
            </a:r>
          </a:p>
          <a:p>
            <a:pPr lvl="1"/>
            <a:r>
              <a:rPr lang="en-US" dirty="0"/>
              <a:t>Enhanced Incident Response</a:t>
            </a:r>
          </a:p>
        </p:txBody>
      </p:sp>
      <p:sp>
        <p:nvSpPr>
          <p:cNvPr id="5" name="Title 4">
            <a:extLst>
              <a:ext uri="{FF2B5EF4-FFF2-40B4-BE49-F238E27FC236}">
                <a16:creationId xmlns:a16="http://schemas.microsoft.com/office/drawing/2014/main" id="{5E487252-2EFD-3285-647C-228EEE6CFF24}"/>
              </a:ext>
            </a:extLst>
          </p:cNvPr>
          <p:cNvSpPr>
            <a:spLocks noGrp="1"/>
          </p:cNvSpPr>
          <p:nvPr>
            <p:ph type="title"/>
          </p:nvPr>
        </p:nvSpPr>
        <p:spPr>
          <a:xfrm>
            <a:off x="1828800" y="533400"/>
            <a:ext cx="8686800" cy="838200"/>
          </a:xfrm>
        </p:spPr>
        <p:txBody>
          <a:bodyPr/>
          <a:lstStyle/>
          <a:p>
            <a:r>
              <a:rPr lang="en-US" dirty="0"/>
              <a:t>Challenges and Benefits</a:t>
            </a:r>
          </a:p>
        </p:txBody>
      </p:sp>
      <p:pic>
        <p:nvPicPr>
          <p:cNvPr id="12292" name="Picture 4" descr="Employee Benefits In 2024: The Ultimate Guide – Forbes Advisor">
            <a:extLst>
              <a:ext uri="{FF2B5EF4-FFF2-40B4-BE49-F238E27FC236}">
                <a16:creationId xmlns:a16="http://schemas.microsoft.com/office/drawing/2014/main" id="{2F157627-FB32-25DC-3259-62C1CE0DC2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0330" y="4752976"/>
            <a:ext cx="2795380"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3755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60549-136F-C308-950D-2BF31D4AE56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995931C-A737-E0DF-C243-C61DD56A1AC3}"/>
              </a:ext>
            </a:extLst>
          </p:cNvPr>
          <p:cNvSpPr>
            <a:spLocks noGrp="1"/>
          </p:cNvSpPr>
          <p:nvPr>
            <p:ph idx="1"/>
          </p:nvPr>
        </p:nvSpPr>
        <p:spPr>
          <a:xfrm>
            <a:off x="2362200" y="1828800"/>
            <a:ext cx="8153400" cy="3733800"/>
          </a:xfrm>
        </p:spPr>
        <p:txBody>
          <a:bodyPr>
            <a:normAutofit fontScale="92500" lnSpcReduction="10000"/>
          </a:bodyPr>
          <a:lstStyle/>
          <a:p>
            <a:r>
              <a:rPr lang="en-US" dirty="0"/>
              <a:t>Key Techniques for Threat Hunting</a:t>
            </a:r>
          </a:p>
          <a:p>
            <a:pPr lvl="1"/>
            <a:r>
              <a:rPr lang="en-US" dirty="0"/>
              <a:t>Behavioral Analysis</a:t>
            </a:r>
          </a:p>
          <a:p>
            <a:pPr lvl="1"/>
            <a:r>
              <a:rPr lang="en-US" dirty="0"/>
              <a:t>Endpoint Detection</a:t>
            </a:r>
          </a:p>
          <a:p>
            <a:pPr lvl="1"/>
            <a:r>
              <a:rPr lang="en-US" dirty="0"/>
              <a:t>Honeypots</a:t>
            </a:r>
          </a:p>
          <a:p>
            <a:pPr lvl="1"/>
            <a:r>
              <a:rPr lang="en-US" dirty="0"/>
              <a:t>Threat Intelligence Integration</a:t>
            </a:r>
          </a:p>
          <a:p>
            <a:pPr lvl="1"/>
            <a:r>
              <a:rPr lang="en-US" dirty="0"/>
              <a:t>Sandboxing</a:t>
            </a:r>
          </a:p>
          <a:p>
            <a:r>
              <a:rPr lang="en-US" dirty="0"/>
              <a:t>Building a Threat Hunting Team</a:t>
            </a:r>
          </a:p>
          <a:p>
            <a:r>
              <a:rPr lang="en-US" dirty="0"/>
              <a:t>Continuous Training &amp; Skill Development</a:t>
            </a:r>
          </a:p>
          <a:p>
            <a:r>
              <a:rPr lang="en-US" dirty="0"/>
              <a:t>Automation and Machine Learning</a:t>
            </a:r>
          </a:p>
          <a:p>
            <a:pPr marL="457200" lvl="1" indent="0">
              <a:buNone/>
            </a:pPr>
            <a:endParaRPr lang="en-US" dirty="0"/>
          </a:p>
        </p:txBody>
      </p:sp>
      <p:sp>
        <p:nvSpPr>
          <p:cNvPr id="5" name="Title 4">
            <a:extLst>
              <a:ext uri="{FF2B5EF4-FFF2-40B4-BE49-F238E27FC236}">
                <a16:creationId xmlns:a16="http://schemas.microsoft.com/office/drawing/2014/main" id="{AC173DBA-BCF7-BAE2-0D82-97E8170F8303}"/>
              </a:ext>
            </a:extLst>
          </p:cNvPr>
          <p:cNvSpPr>
            <a:spLocks noGrp="1"/>
          </p:cNvSpPr>
          <p:nvPr>
            <p:ph type="title"/>
          </p:nvPr>
        </p:nvSpPr>
        <p:spPr>
          <a:xfrm>
            <a:off x="1828800" y="685800"/>
            <a:ext cx="8686800" cy="838200"/>
          </a:xfrm>
        </p:spPr>
        <p:txBody>
          <a:bodyPr>
            <a:normAutofit fontScale="90000"/>
          </a:bodyPr>
          <a:lstStyle/>
          <a:p>
            <a:r>
              <a:rPr lang="en-US" dirty="0"/>
              <a:t>Implementing Proactive Hunting Techniques</a:t>
            </a:r>
          </a:p>
        </p:txBody>
      </p:sp>
      <p:pic>
        <p:nvPicPr>
          <p:cNvPr id="16386" name="Picture 2" descr="How to Enhance Mobile AppSec through Sandboxing &amp; Isolation?">
            <a:extLst>
              <a:ext uri="{FF2B5EF4-FFF2-40B4-BE49-F238E27FC236}">
                <a16:creationId xmlns:a16="http://schemas.microsoft.com/office/drawing/2014/main" id="{7961177B-692D-C837-9443-4E622B4B4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5535" y="2743200"/>
            <a:ext cx="32004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0632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9D4D3-4362-CBDB-E8AD-E60CFFD3D40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135F74-A99E-652A-6778-B52ACCB35B79}"/>
              </a:ext>
            </a:extLst>
          </p:cNvPr>
          <p:cNvSpPr>
            <a:spLocks noGrp="1"/>
          </p:cNvSpPr>
          <p:nvPr>
            <p:ph idx="1"/>
          </p:nvPr>
        </p:nvSpPr>
        <p:spPr>
          <a:xfrm>
            <a:off x="2362200" y="1828800"/>
            <a:ext cx="8153400" cy="3733800"/>
          </a:xfrm>
        </p:spPr>
        <p:txBody>
          <a:bodyPr/>
          <a:lstStyle/>
          <a:p>
            <a:r>
              <a:rPr lang="en-US" dirty="0"/>
              <a:t>Types of Simulations</a:t>
            </a:r>
          </a:p>
          <a:p>
            <a:pPr lvl="1"/>
            <a:r>
              <a:rPr lang="en-US" dirty="0"/>
              <a:t>Tabletop Exercises</a:t>
            </a:r>
          </a:p>
          <a:p>
            <a:pPr lvl="1"/>
            <a:r>
              <a:rPr lang="en-US" dirty="0"/>
              <a:t>Red Team Exercises</a:t>
            </a:r>
          </a:p>
          <a:p>
            <a:r>
              <a:rPr lang="en-US" dirty="0"/>
              <a:t>Feedback Loops</a:t>
            </a:r>
          </a:p>
          <a:p>
            <a:r>
              <a:rPr lang="en-US" dirty="0"/>
              <a:t>Continuous Improvement Process</a:t>
            </a:r>
          </a:p>
          <a:p>
            <a:r>
              <a:rPr lang="en-US" dirty="0"/>
              <a:t>Leveraging Technology for Simulations</a:t>
            </a:r>
          </a:p>
          <a:p>
            <a:r>
              <a:rPr lang="en-US" dirty="0"/>
              <a:t>Benefits of Regular Drills</a:t>
            </a:r>
          </a:p>
          <a:p>
            <a:endParaRPr lang="en-US" dirty="0"/>
          </a:p>
          <a:p>
            <a:pPr marL="457200" lvl="1" indent="0">
              <a:buNone/>
            </a:pPr>
            <a:endParaRPr lang="en-US" dirty="0"/>
          </a:p>
        </p:txBody>
      </p:sp>
      <p:sp>
        <p:nvSpPr>
          <p:cNvPr id="5" name="Title 4">
            <a:extLst>
              <a:ext uri="{FF2B5EF4-FFF2-40B4-BE49-F238E27FC236}">
                <a16:creationId xmlns:a16="http://schemas.microsoft.com/office/drawing/2014/main" id="{0D66790E-CC17-5E50-F4D4-DCEC76CCB0CF}"/>
              </a:ext>
            </a:extLst>
          </p:cNvPr>
          <p:cNvSpPr>
            <a:spLocks noGrp="1"/>
          </p:cNvSpPr>
          <p:nvPr>
            <p:ph type="title"/>
          </p:nvPr>
        </p:nvSpPr>
        <p:spPr>
          <a:xfrm>
            <a:off x="1828800" y="685800"/>
            <a:ext cx="8686800" cy="838200"/>
          </a:xfrm>
        </p:spPr>
        <p:txBody>
          <a:bodyPr>
            <a:normAutofit fontScale="90000"/>
          </a:bodyPr>
          <a:lstStyle/>
          <a:p>
            <a:r>
              <a:rPr lang="en-US" dirty="0"/>
              <a:t>Simulation and Continuous Improvement</a:t>
            </a:r>
          </a:p>
        </p:txBody>
      </p:sp>
      <p:pic>
        <p:nvPicPr>
          <p:cNvPr id="17412" name="Picture 4" descr="Creating Fun Cybersecurity Tabletop Exercises - Cyber Gladius">
            <a:extLst>
              <a:ext uri="{FF2B5EF4-FFF2-40B4-BE49-F238E27FC236}">
                <a16:creationId xmlns:a16="http://schemas.microsoft.com/office/drawing/2014/main" id="{394E5EF2-C762-C4E2-D64F-8BD6FEAF0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4713322"/>
            <a:ext cx="2286000" cy="1611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41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E3642-0BE6-6920-5A75-FDFB3C383D6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541A488-E57E-6718-2DA4-8E7D924CAD3C}"/>
              </a:ext>
            </a:extLst>
          </p:cNvPr>
          <p:cNvSpPr>
            <a:spLocks noGrp="1"/>
          </p:cNvSpPr>
          <p:nvPr>
            <p:ph idx="1"/>
          </p:nvPr>
        </p:nvSpPr>
        <p:spPr>
          <a:xfrm>
            <a:off x="2347452" y="2057400"/>
            <a:ext cx="8153400" cy="3733800"/>
          </a:xfrm>
        </p:spPr>
        <p:txBody>
          <a:bodyPr/>
          <a:lstStyle/>
          <a:p>
            <a:r>
              <a:rPr lang="en-US" dirty="0"/>
              <a:t>Importance of Collaboration</a:t>
            </a:r>
          </a:p>
          <a:p>
            <a:r>
              <a:rPr lang="en-US" dirty="0"/>
              <a:t>Challenges to Effective Collaboration</a:t>
            </a:r>
          </a:p>
          <a:p>
            <a:r>
              <a:rPr lang="en-US" dirty="0"/>
              <a:t>Strategies for Enhancing Communication</a:t>
            </a:r>
          </a:p>
          <a:p>
            <a:r>
              <a:rPr lang="en-US" dirty="0"/>
              <a:t>Role of Leadership</a:t>
            </a:r>
          </a:p>
          <a:p>
            <a:r>
              <a:rPr lang="en-US" dirty="0"/>
              <a:t>Training and Awareness Programs</a:t>
            </a:r>
          </a:p>
          <a:p>
            <a:r>
              <a:rPr lang="en-US" dirty="0"/>
              <a:t>Benefits of Collaborative Threat Hunting</a:t>
            </a:r>
          </a:p>
          <a:p>
            <a:endParaRPr lang="en-US" dirty="0"/>
          </a:p>
          <a:p>
            <a:pPr marL="457200" lvl="1" indent="0">
              <a:buNone/>
            </a:pPr>
            <a:endParaRPr lang="en-US" dirty="0"/>
          </a:p>
        </p:txBody>
      </p:sp>
      <p:sp>
        <p:nvSpPr>
          <p:cNvPr id="5" name="Title 4">
            <a:extLst>
              <a:ext uri="{FF2B5EF4-FFF2-40B4-BE49-F238E27FC236}">
                <a16:creationId xmlns:a16="http://schemas.microsoft.com/office/drawing/2014/main" id="{2903D8B7-F2F7-948D-EBD9-30E5805E7D7E}"/>
              </a:ext>
            </a:extLst>
          </p:cNvPr>
          <p:cNvSpPr>
            <a:spLocks noGrp="1"/>
          </p:cNvSpPr>
          <p:nvPr>
            <p:ph type="title"/>
          </p:nvPr>
        </p:nvSpPr>
        <p:spPr>
          <a:xfrm>
            <a:off x="1828800" y="685800"/>
            <a:ext cx="8686800" cy="838200"/>
          </a:xfrm>
        </p:spPr>
        <p:txBody>
          <a:bodyPr>
            <a:normAutofit fontScale="90000"/>
          </a:bodyPr>
          <a:lstStyle/>
          <a:p>
            <a:r>
              <a:rPr lang="en-US" dirty="0"/>
              <a:t>Collaboration and Communication in Threat Hunting</a:t>
            </a:r>
          </a:p>
        </p:txBody>
      </p:sp>
    </p:spTree>
    <p:extLst>
      <p:ext uri="{BB962C8B-B14F-4D97-AF65-F5344CB8AC3E}">
        <p14:creationId xmlns:p14="http://schemas.microsoft.com/office/powerpoint/2010/main" val="890294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D045353-0C59-41DD-B196-81CBC89B38CD}"/>
              </a:ext>
            </a:extLst>
          </p:cNvPr>
          <p:cNvSpPr txBox="1">
            <a:spLocks noChangeArrowheads="1"/>
          </p:cNvSpPr>
          <p:nvPr/>
        </p:nvSpPr>
        <p:spPr bwMode="auto">
          <a:xfrm>
            <a:off x="3276601" y="749608"/>
            <a:ext cx="6585339" cy="147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endParaRPr lang="en-US" sz="2800" b="1" dirty="0">
              <a:solidFill>
                <a:schemeClr val="tx1"/>
              </a:solidFill>
            </a:endParaRPr>
          </a:p>
          <a:p>
            <a:r>
              <a:rPr lang="en-US" sz="3600" b="1" dirty="0">
                <a:solidFill>
                  <a:schemeClr val="tx1"/>
                </a:solidFill>
              </a:rPr>
              <a:t>Threat Hunting</a:t>
            </a:r>
          </a:p>
          <a:p>
            <a:endParaRPr lang="en-US" sz="2800" b="1" baseline="30000" dirty="0">
              <a:solidFill>
                <a:schemeClr val="tx1"/>
              </a:solidFill>
            </a:endParaRPr>
          </a:p>
          <a:p>
            <a:r>
              <a:rPr lang="en-US" sz="2800" b="1" baseline="30000" dirty="0">
                <a:solidFill>
                  <a:schemeClr val="tx1"/>
                </a:solidFill>
              </a:rPr>
              <a:t>Module 07</a:t>
            </a:r>
          </a:p>
          <a:p>
            <a:endParaRPr lang="en-US" sz="3200" b="1" baseline="30000" dirty="0">
              <a:solidFill>
                <a:schemeClr val="tx1"/>
              </a:solidFill>
            </a:endParaRPr>
          </a:p>
          <a:p>
            <a:endParaRPr lang="en-US" sz="3200" b="1" dirty="0">
              <a:solidFill>
                <a:schemeClr val="tx1"/>
              </a:solidFill>
            </a:endParaRPr>
          </a:p>
        </p:txBody>
      </p:sp>
      <p:pic>
        <p:nvPicPr>
          <p:cNvPr id="9" name="Picture 8">
            <a:extLst>
              <a:ext uri="{FF2B5EF4-FFF2-40B4-BE49-F238E27FC236}">
                <a16:creationId xmlns:a16="http://schemas.microsoft.com/office/drawing/2014/main" id="{99C32657-3812-5F6E-4A83-E8DA22210E5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00" y="1953455"/>
            <a:ext cx="7271139" cy="4154937"/>
          </a:xfrm>
          <a:prstGeom prst="rect">
            <a:avLst/>
          </a:prstGeom>
        </p:spPr>
      </p:pic>
    </p:spTree>
    <p:extLst>
      <p:ext uri="{BB962C8B-B14F-4D97-AF65-F5344CB8AC3E}">
        <p14:creationId xmlns:p14="http://schemas.microsoft.com/office/powerpoint/2010/main" val="2014767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36F6A-1532-4A6F-8989-BFF98E8F43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61EFBD-20A6-4180-51D0-E4DBC6DCFF1B}"/>
              </a:ext>
            </a:extLst>
          </p:cNvPr>
          <p:cNvSpPr>
            <a:spLocks noGrp="1"/>
          </p:cNvSpPr>
          <p:nvPr>
            <p:ph type="title"/>
          </p:nvPr>
        </p:nvSpPr>
        <p:spPr>
          <a:xfrm>
            <a:off x="2717006" y="1371600"/>
            <a:ext cx="7772400" cy="838200"/>
          </a:xfrm>
        </p:spPr>
        <p:txBody>
          <a:bodyPr>
            <a:normAutofit fontScale="90000"/>
          </a:bodyPr>
          <a:lstStyle/>
          <a:p>
            <a:r>
              <a:rPr lang="en-US" dirty="0"/>
              <a:t>Prioritizing Threat Hunting Activities in ICS</a:t>
            </a:r>
          </a:p>
        </p:txBody>
      </p:sp>
      <p:pic>
        <p:nvPicPr>
          <p:cNvPr id="8" name="Picture 7" descr="A picture containing light&#10;&#10;Description automatically generated">
            <a:extLst>
              <a:ext uri="{FF2B5EF4-FFF2-40B4-BE49-F238E27FC236}">
                <a16:creationId xmlns:a16="http://schemas.microsoft.com/office/drawing/2014/main" id="{DE14F6C9-2401-91AA-D6F4-838D096301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401" y="3048001"/>
            <a:ext cx="3200401" cy="3200401"/>
          </a:xfrm>
          <a:prstGeom prst="rect">
            <a:avLst/>
          </a:prstGeom>
        </p:spPr>
      </p:pic>
    </p:spTree>
    <p:extLst>
      <p:ext uri="{BB962C8B-B14F-4D97-AF65-F5344CB8AC3E}">
        <p14:creationId xmlns:p14="http://schemas.microsoft.com/office/powerpoint/2010/main" val="9006505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B9A20-9157-0D6F-8861-25364BA5822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E383C98-072F-F873-1FB5-C5DEEC8EB132}"/>
              </a:ext>
            </a:extLst>
          </p:cNvPr>
          <p:cNvSpPr>
            <a:spLocks noGrp="1"/>
          </p:cNvSpPr>
          <p:nvPr>
            <p:ph idx="1"/>
          </p:nvPr>
        </p:nvSpPr>
        <p:spPr>
          <a:xfrm>
            <a:off x="2347452" y="2057400"/>
            <a:ext cx="8153400" cy="3733800"/>
          </a:xfrm>
        </p:spPr>
        <p:txBody>
          <a:bodyPr/>
          <a:lstStyle/>
          <a:p>
            <a:r>
              <a:rPr lang="en-US" dirty="0"/>
              <a:t>Resource Optimization</a:t>
            </a:r>
          </a:p>
          <a:p>
            <a:r>
              <a:rPr lang="en-US" dirty="0"/>
              <a:t>Enhanced Efficiency</a:t>
            </a:r>
          </a:p>
          <a:p>
            <a:r>
              <a:rPr lang="en-US" dirty="0"/>
              <a:t>Risk Management</a:t>
            </a:r>
          </a:p>
          <a:p>
            <a:r>
              <a:rPr lang="en-US" dirty="0"/>
              <a:t>Strategic Alignment</a:t>
            </a:r>
          </a:p>
          <a:p>
            <a:r>
              <a:rPr lang="en-US" dirty="0"/>
              <a:t>Regulatory Compliance</a:t>
            </a:r>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E8A821DD-812D-0A47-B649-1572058A3B50}"/>
              </a:ext>
            </a:extLst>
          </p:cNvPr>
          <p:cNvSpPr>
            <a:spLocks noGrp="1"/>
          </p:cNvSpPr>
          <p:nvPr>
            <p:ph type="title"/>
          </p:nvPr>
        </p:nvSpPr>
        <p:spPr>
          <a:xfrm>
            <a:off x="1828800" y="685800"/>
            <a:ext cx="8686800" cy="838200"/>
          </a:xfrm>
        </p:spPr>
        <p:txBody>
          <a:bodyPr/>
          <a:lstStyle/>
          <a:p>
            <a:r>
              <a:rPr lang="en-US" dirty="0"/>
              <a:t>Why Prioritize in Threat Hunting?</a:t>
            </a:r>
          </a:p>
        </p:txBody>
      </p:sp>
      <p:pic>
        <p:nvPicPr>
          <p:cNvPr id="21506" name="Picture 2" descr="solution-providers-hero-iso">
            <a:extLst>
              <a:ext uri="{FF2B5EF4-FFF2-40B4-BE49-F238E27FC236}">
                <a16:creationId xmlns:a16="http://schemas.microsoft.com/office/drawing/2014/main" id="{82F4DAF5-2FC6-839D-353E-173D7839C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8058" y="3684670"/>
            <a:ext cx="3962400" cy="2637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7886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3A39E-8858-48AB-1BFF-CD9BA9B82AF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1EDF688-F879-CBFE-606A-EC8BB55F0AB6}"/>
              </a:ext>
            </a:extLst>
          </p:cNvPr>
          <p:cNvSpPr>
            <a:spLocks noGrp="1"/>
          </p:cNvSpPr>
          <p:nvPr>
            <p:ph idx="1"/>
          </p:nvPr>
        </p:nvSpPr>
        <p:spPr>
          <a:xfrm>
            <a:off x="2347452" y="2057400"/>
            <a:ext cx="8153400" cy="3733800"/>
          </a:xfrm>
        </p:spPr>
        <p:txBody>
          <a:bodyPr/>
          <a:lstStyle/>
          <a:p>
            <a:r>
              <a:rPr lang="en-US" dirty="0"/>
              <a:t>Criticality of Assets</a:t>
            </a:r>
          </a:p>
          <a:p>
            <a:r>
              <a:rPr lang="en-US" dirty="0"/>
              <a:t>Vulnerability to Threats</a:t>
            </a:r>
          </a:p>
          <a:p>
            <a:r>
              <a:rPr lang="en-US" dirty="0"/>
              <a:t>Consequence of Breach</a:t>
            </a:r>
          </a:p>
          <a:p>
            <a:r>
              <a:rPr lang="en-US" dirty="0"/>
              <a:t>Exposure Level</a:t>
            </a:r>
          </a:p>
          <a:p>
            <a:r>
              <a:rPr lang="en-US" dirty="0"/>
              <a:t>Regulatory &amp; Compliance Requirements</a:t>
            </a:r>
          </a:p>
          <a:p>
            <a:r>
              <a:rPr lang="en-US" dirty="0"/>
              <a:t>Previous Incident History</a:t>
            </a:r>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3200CE25-EABA-DB8B-3C99-2AD67E867037}"/>
              </a:ext>
            </a:extLst>
          </p:cNvPr>
          <p:cNvSpPr>
            <a:spLocks noGrp="1"/>
          </p:cNvSpPr>
          <p:nvPr>
            <p:ph type="title"/>
          </p:nvPr>
        </p:nvSpPr>
        <p:spPr>
          <a:xfrm>
            <a:off x="1828800" y="685800"/>
            <a:ext cx="8686800" cy="838200"/>
          </a:xfrm>
        </p:spPr>
        <p:txBody>
          <a:bodyPr>
            <a:normAutofit fontScale="90000"/>
          </a:bodyPr>
          <a:lstStyle/>
          <a:p>
            <a:r>
              <a:rPr lang="en-US" dirty="0"/>
              <a:t>Criteria for Prioritizing Threat Hunting</a:t>
            </a:r>
          </a:p>
        </p:txBody>
      </p:sp>
      <p:pic>
        <p:nvPicPr>
          <p:cNvPr id="22530" name="Picture 2" descr="Feature prioritization - How to prioritize product backlog | Railsware Blog">
            <a:extLst>
              <a:ext uri="{FF2B5EF4-FFF2-40B4-BE49-F238E27FC236}">
                <a16:creationId xmlns:a16="http://schemas.microsoft.com/office/drawing/2014/main" id="{361722E8-D03E-1E80-353A-2C1E4E49D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4331" y="4531995"/>
            <a:ext cx="3124200" cy="164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795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2F4E7-C57D-938E-4D20-CDA93F492B0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BDB7ED4-0469-564E-2BE1-4E4477606B77}"/>
              </a:ext>
            </a:extLst>
          </p:cNvPr>
          <p:cNvSpPr>
            <a:spLocks noGrp="1"/>
          </p:cNvSpPr>
          <p:nvPr>
            <p:ph idx="1"/>
          </p:nvPr>
        </p:nvSpPr>
        <p:spPr>
          <a:xfrm>
            <a:off x="2347452" y="2057400"/>
            <a:ext cx="8153400" cy="3733800"/>
          </a:xfrm>
        </p:spPr>
        <p:txBody>
          <a:bodyPr/>
          <a:lstStyle/>
          <a:p>
            <a:r>
              <a:rPr lang="en-US" dirty="0"/>
              <a:t>Automated Risk Assessment Tools</a:t>
            </a:r>
          </a:p>
          <a:p>
            <a:r>
              <a:rPr lang="en-US" dirty="0"/>
              <a:t>Threat Intelligence Platforms</a:t>
            </a:r>
          </a:p>
          <a:p>
            <a:r>
              <a:rPr lang="en-US" dirty="0"/>
              <a:t>Security Analytics Tools</a:t>
            </a:r>
          </a:p>
          <a:p>
            <a:r>
              <a:rPr lang="en-US" dirty="0"/>
              <a:t>Incident Response Platforms</a:t>
            </a:r>
          </a:p>
          <a:p>
            <a:r>
              <a:rPr lang="en-US" dirty="0"/>
              <a:t>Collaborative Tools</a:t>
            </a:r>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5B1B9C28-9009-2FF9-03E4-F05FE3141688}"/>
              </a:ext>
            </a:extLst>
          </p:cNvPr>
          <p:cNvSpPr>
            <a:spLocks noGrp="1"/>
          </p:cNvSpPr>
          <p:nvPr>
            <p:ph type="title"/>
          </p:nvPr>
        </p:nvSpPr>
        <p:spPr>
          <a:xfrm>
            <a:off x="1828800" y="685800"/>
            <a:ext cx="8686800" cy="838200"/>
          </a:xfrm>
        </p:spPr>
        <p:txBody>
          <a:bodyPr>
            <a:normAutofit fontScale="90000"/>
          </a:bodyPr>
          <a:lstStyle/>
          <a:p>
            <a:r>
              <a:rPr lang="en-US" dirty="0"/>
              <a:t>Tools and Techniques for Effective Threat Hunting Prioritization</a:t>
            </a:r>
          </a:p>
        </p:txBody>
      </p:sp>
      <p:pic>
        <p:nvPicPr>
          <p:cNvPr id="23554" name="Picture 2" descr="FireEye Helix - Cyberworld (Asia) Limited">
            <a:extLst>
              <a:ext uri="{FF2B5EF4-FFF2-40B4-BE49-F238E27FC236}">
                <a16:creationId xmlns:a16="http://schemas.microsoft.com/office/drawing/2014/main" id="{98DD384F-E6C8-1AC7-C9CC-AF7DDE9EC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3818603"/>
            <a:ext cx="2324100"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387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8337C-089B-B664-C8F6-B1B08D7F1C7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620A9CB-05F0-034A-281A-DFFADB638124}"/>
              </a:ext>
            </a:extLst>
          </p:cNvPr>
          <p:cNvSpPr>
            <a:spLocks noGrp="1"/>
          </p:cNvSpPr>
          <p:nvPr>
            <p:ph idx="1"/>
          </p:nvPr>
        </p:nvSpPr>
        <p:spPr>
          <a:xfrm>
            <a:off x="2347452" y="2057400"/>
            <a:ext cx="8153400" cy="3733800"/>
          </a:xfrm>
        </p:spPr>
        <p:txBody>
          <a:bodyPr/>
          <a:lstStyle/>
          <a:p>
            <a:r>
              <a:rPr lang="en-US" dirty="0"/>
              <a:t>Strategy Development</a:t>
            </a:r>
          </a:p>
          <a:p>
            <a:r>
              <a:rPr lang="en-US" dirty="0"/>
              <a:t>Action Plan Creation</a:t>
            </a:r>
          </a:p>
          <a:p>
            <a:r>
              <a:rPr lang="en-US" dirty="0"/>
              <a:t>Resource Allocation</a:t>
            </a:r>
          </a:p>
          <a:p>
            <a:r>
              <a:rPr lang="en-US" dirty="0"/>
              <a:t>Training and Readiness</a:t>
            </a:r>
          </a:p>
          <a:p>
            <a:r>
              <a:rPr lang="en-US" dirty="0"/>
              <a:t>Monitoring and Evaluation</a:t>
            </a:r>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9BB910CA-B4C4-12C0-6683-7E9957356DC1}"/>
              </a:ext>
            </a:extLst>
          </p:cNvPr>
          <p:cNvSpPr>
            <a:spLocks noGrp="1"/>
          </p:cNvSpPr>
          <p:nvPr>
            <p:ph type="title"/>
          </p:nvPr>
        </p:nvSpPr>
        <p:spPr>
          <a:xfrm>
            <a:off x="1828800" y="685800"/>
            <a:ext cx="8686800" cy="838200"/>
          </a:xfrm>
        </p:spPr>
        <p:txBody>
          <a:bodyPr>
            <a:normAutofit fontScale="90000"/>
          </a:bodyPr>
          <a:lstStyle/>
          <a:p>
            <a:r>
              <a:rPr lang="en-US" dirty="0"/>
              <a:t>Implementing a Prioritized Threat Hunting Strategy</a:t>
            </a:r>
          </a:p>
        </p:txBody>
      </p:sp>
      <p:pic>
        <p:nvPicPr>
          <p:cNvPr id="24578" name="Picture 2" descr="Staff Briefing Illustration - Office Meeting Visual with Diverse Team Icons  | AI Art Generator | Easy-Peasy.AI">
            <a:extLst>
              <a:ext uri="{FF2B5EF4-FFF2-40B4-BE49-F238E27FC236}">
                <a16:creationId xmlns:a16="http://schemas.microsoft.com/office/drawing/2014/main" id="{54C951EF-9903-E641-E1FD-54A4920F1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884" y="2838450"/>
            <a:ext cx="295275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077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3C1A9-C77D-2C5F-6611-CCA6D5CA24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E7BAC3-CFB4-FE96-83BE-A6F7CD0CF8F5}"/>
              </a:ext>
            </a:extLst>
          </p:cNvPr>
          <p:cNvSpPr>
            <a:spLocks noGrp="1"/>
          </p:cNvSpPr>
          <p:nvPr>
            <p:ph type="title"/>
          </p:nvPr>
        </p:nvSpPr>
        <p:spPr>
          <a:xfrm>
            <a:off x="2435942" y="1143000"/>
            <a:ext cx="7772400" cy="838200"/>
          </a:xfrm>
        </p:spPr>
        <p:txBody>
          <a:bodyPr>
            <a:normAutofit fontScale="90000"/>
          </a:bodyPr>
          <a:lstStyle/>
          <a:p>
            <a:r>
              <a:rPr lang="en-US" dirty="0"/>
              <a:t>Introduction to Threat Hunting Tools</a:t>
            </a:r>
          </a:p>
        </p:txBody>
      </p:sp>
      <p:pic>
        <p:nvPicPr>
          <p:cNvPr id="25604" name="Picture 4" descr="20 Best Threat Hunting Tools in 2024 - Cyber Security News">
            <a:extLst>
              <a:ext uri="{FF2B5EF4-FFF2-40B4-BE49-F238E27FC236}">
                <a16:creationId xmlns:a16="http://schemas.microsoft.com/office/drawing/2014/main" id="{5B61D805-AE02-4DEC-9519-E609A8FF4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2209801"/>
            <a:ext cx="68580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898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CB78E-2C6D-5104-7FEF-306B6F1FDEAC}"/>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78CCC99-474A-E127-F231-CA3DE85E4C9C}"/>
              </a:ext>
            </a:extLst>
          </p:cNvPr>
          <p:cNvSpPr>
            <a:spLocks noGrp="1"/>
          </p:cNvSpPr>
          <p:nvPr>
            <p:ph idx="1"/>
          </p:nvPr>
        </p:nvSpPr>
        <p:spPr>
          <a:xfrm>
            <a:off x="2347452" y="1752600"/>
            <a:ext cx="8153400" cy="3733800"/>
          </a:xfrm>
        </p:spPr>
        <p:txBody>
          <a:bodyPr>
            <a:normAutofit fontScale="92500" lnSpcReduction="10000"/>
          </a:bodyPr>
          <a:lstStyle/>
          <a:p>
            <a:r>
              <a:rPr lang="en-US" dirty="0"/>
              <a:t>Key Functions</a:t>
            </a:r>
          </a:p>
          <a:p>
            <a:pPr lvl="1"/>
            <a:r>
              <a:rPr lang="en-US" dirty="0"/>
              <a:t>Automated monitoring</a:t>
            </a:r>
          </a:p>
          <a:p>
            <a:pPr lvl="1"/>
            <a:r>
              <a:rPr lang="en-US" dirty="0"/>
              <a:t>Behavior analysis</a:t>
            </a:r>
          </a:p>
          <a:p>
            <a:pPr lvl="1"/>
            <a:r>
              <a:rPr lang="en-US" dirty="0"/>
              <a:t>Anomaly detection</a:t>
            </a:r>
          </a:p>
          <a:p>
            <a:pPr lvl="1"/>
            <a:r>
              <a:rPr lang="en-US" dirty="0"/>
              <a:t>Incident response</a:t>
            </a:r>
          </a:p>
          <a:p>
            <a:r>
              <a:rPr lang="en-US" dirty="0"/>
              <a:t>Benefits</a:t>
            </a:r>
          </a:p>
          <a:p>
            <a:pPr lvl="1"/>
            <a:r>
              <a:rPr lang="en-US" dirty="0"/>
              <a:t>Reduced detection time</a:t>
            </a:r>
          </a:p>
          <a:p>
            <a:pPr lvl="1"/>
            <a:r>
              <a:rPr lang="en-US" dirty="0"/>
              <a:t>Enhanced accuracy</a:t>
            </a:r>
          </a:p>
          <a:p>
            <a:pPr lvl="1"/>
            <a:r>
              <a:rPr lang="en-US" dirty="0"/>
              <a:t>Operational continuity</a:t>
            </a:r>
          </a:p>
          <a:p>
            <a:pPr lvl="1"/>
            <a:r>
              <a:rPr lang="en-US" dirty="0"/>
              <a:t>Compliance support</a:t>
            </a:r>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7A05994F-F602-435A-6FE4-C6A9F73CADC9}"/>
              </a:ext>
            </a:extLst>
          </p:cNvPr>
          <p:cNvSpPr>
            <a:spLocks noGrp="1"/>
          </p:cNvSpPr>
          <p:nvPr>
            <p:ph type="title"/>
          </p:nvPr>
        </p:nvSpPr>
        <p:spPr>
          <a:xfrm>
            <a:off x="1828800" y="685800"/>
            <a:ext cx="8686800" cy="838200"/>
          </a:xfrm>
        </p:spPr>
        <p:txBody>
          <a:bodyPr/>
          <a:lstStyle/>
          <a:p>
            <a:r>
              <a:rPr lang="en-US" dirty="0"/>
              <a:t>Understanding Threat Hunting Tools</a:t>
            </a:r>
          </a:p>
        </p:txBody>
      </p:sp>
      <p:pic>
        <p:nvPicPr>
          <p:cNvPr id="26626" name="Picture 2" descr="Best Threat-Hunting Tools for 2025 | Top 5 Open-Source Tools">
            <a:extLst>
              <a:ext uri="{FF2B5EF4-FFF2-40B4-BE49-F238E27FC236}">
                <a16:creationId xmlns:a16="http://schemas.microsoft.com/office/drawing/2014/main" id="{EBFC3F6E-24D7-2292-7409-6EED7DD11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978" y="3340279"/>
            <a:ext cx="5419225" cy="2831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668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7C176-2631-4202-49C0-9DAAC756E3D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169DF38-2DC3-787F-88FF-6F2D4E2DE184}"/>
              </a:ext>
            </a:extLst>
          </p:cNvPr>
          <p:cNvSpPr>
            <a:spLocks noGrp="1"/>
          </p:cNvSpPr>
          <p:nvPr>
            <p:ph idx="1"/>
          </p:nvPr>
        </p:nvSpPr>
        <p:spPr>
          <a:xfrm>
            <a:off x="2209800" y="1981200"/>
            <a:ext cx="8153400" cy="3733800"/>
          </a:xfrm>
        </p:spPr>
        <p:txBody>
          <a:bodyPr/>
          <a:lstStyle/>
          <a:p>
            <a:r>
              <a:rPr lang="en-US" dirty="0"/>
              <a:t>Security Information and Event Management (SIEM)</a:t>
            </a:r>
          </a:p>
          <a:p>
            <a:r>
              <a:rPr lang="en-US" dirty="0"/>
              <a:t>Endpoint Detection and Response (EDR) Systems</a:t>
            </a:r>
          </a:p>
          <a:p>
            <a:r>
              <a:rPr lang="en-US" dirty="0"/>
              <a:t>Network Traffic Analysis Tools</a:t>
            </a:r>
          </a:p>
          <a:p>
            <a:r>
              <a:rPr lang="en-US" dirty="0"/>
              <a:t>Threat Intelligence Platforms</a:t>
            </a:r>
          </a:p>
          <a:p>
            <a:r>
              <a:rPr lang="en-US" dirty="0"/>
              <a:t>Deception Technology</a:t>
            </a:r>
          </a:p>
          <a:p>
            <a:r>
              <a:rPr lang="en-US" dirty="0"/>
              <a:t>Forensic Analysis Tools</a:t>
            </a:r>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8F02E6BF-33F5-4D3C-1717-2F631CDF4ACF}"/>
              </a:ext>
            </a:extLst>
          </p:cNvPr>
          <p:cNvSpPr>
            <a:spLocks noGrp="1"/>
          </p:cNvSpPr>
          <p:nvPr>
            <p:ph type="title"/>
          </p:nvPr>
        </p:nvSpPr>
        <p:spPr>
          <a:xfrm>
            <a:off x="1828800" y="685800"/>
            <a:ext cx="8686800" cy="838200"/>
          </a:xfrm>
        </p:spPr>
        <p:txBody>
          <a:bodyPr/>
          <a:lstStyle/>
          <a:p>
            <a:r>
              <a:rPr lang="en-US" dirty="0"/>
              <a:t>Categories of Threat Hunting Tools</a:t>
            </a:r>
          </a:p>
        </p:txBody>
      </p:sp>
      <p:pic>
        <p:nvPicPr>
          <p:cNvPr id="27650" name="Picture 2">
            <a:extLst>
              <a:ext uri="{FF2B5EF4-FFF2-40B4-BE49-F238E27FC236}">
                <a16:creationId xmlns:a16="http://schemas.microsoft.com/office/drawing/2014/main" id="{418DD5F9-86E3-94BE-7194-3FE0D50D7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5351" y="3411650"/>
            <a:ext cx="2899216" cy="276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70913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FF78C-59D9-EC77-B2DD-944C9470887F}"/>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817E06A-5932-1ECF-4780-40CE2BE6DFCC}"/>
              </a:ext>
            </a:extLst>
          </p:cNvPr>
          <p:cNvSpPr>
            <a:spLocks noGrp="1"/>
          </p:cNvSpPr>
          <p:nvPr>
            <p:ph idx="1"/>
          </p:nvPr>
        </p:nvSpPr>
        <p:spPr>
          <a:xfrm>
            <a:off x="2209800" y="1981200"/>
            <a:ext cx="8153400" cy="3733800"/>
          </a:xfrm>
        </p:spPr>
        <p:txBody>
          <a:bodyPr/>
          <a:lstStyle/>
          <a:p>
            <a:r>
              <a:rPr lang="en-US" dirty="0"/>
              <a:t>Compatibility Considerations</a:t>
            </a:r>
          </a:p>
          <a:p>
            <a:pPr lvl="1"/>
            <a:r>
              <a:rPr lang="en-US" dirty="0"/>
              <a:t>Protocols and Standards</a:t>
            </a:r>
          </a:p>
          <a:p>
            <a:pPr lvl="1"/>
            <a:r>
              <a:rPr lang="en-US" dirty="0"/>
              <a:t>System Impact</a:t>
            </a:r>
          </a:p>
          <a:p>
            <a:r>
              <a:rPr lang="en-US" dirty="0"/>
              <a:t>Seamless Integration Strategies</a:t>
            </a:r>
          </a:p>
          <a:p>
            <a:pPr lvl="1"/>
            <a:r>
              <a:rPr lang="en-US" dirty="0"/>
              <a:t>Pre-Deployment Testing</a:t>
            </a:r>
          </a:p>
          <a:p>
            <a:pPr lvl="1"/>
            <a:r>
              <a:rPr lang="en-US" dirty="0"/>
              <a:t>Phased Rollout</a:t>
            </a:r>
          </a:p>
          <a:p>
            <a:r>
              <a:rPr lang="en-US" dirty="0"/>
              <a:t>Operational Continuity (i.e. Real-Time Monitoring)</a:t>
            </a:r>
          </a:p>
          <a:p>
            <a:r>
              <a:rPr lang="en-US" dirty="0"/>
              <a:t>Data Privacy and Security (i.e. Access Controls)</a:t>
            </a:r>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2E1D4694-57F8-833A-D5ED-61EE7BFBB2B8}"/>
              </a:ext>
            </a:extLst>
          </p:cNvPr>
          <p:cNvSpPr>
            <a:spLocks noGrp="1"/>
          </p:cNvSpPr>
          <p:nvPr>
            <p:ph type="title"/>
          </p:nvPr>
        </p:nvSpPr>
        <p:spPr>
          <a:xfrm>
            <a:off x="1828800" y="685800"/>
            <a:ext cx="8686800" cy="838200"/>
          </a:xfrm>
        </p:spPr>
        <p:txBody>
          <a:bodyPr>
            <a:normAutofit fontScale="90000"/>
          </a:bodyPr>
          <a:lstStyle/>
          <a:p>
            <a:r>
              <a:rPr lang="en-US" dirty="0"/>
              <a:t>Integration of Threat Hunting Tools in ICS Environments</a:t>
            </a:r>
          </a:p>
        </p:txBody>
      </p:sp>
    </p:spTree>
    <p:extLst>
      <p:ext uri="{BB962C8B-B14F-4D97-AF65-F5344CB8AC3E}">
        <p14:creationId xmlns:p14="http://schemas.microsoft.com/office/powerpoint/2010/main" val="2026051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802DC-8A71-25B3-6850-53F2FC1324D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7EE39-8002-B082-86C1-285B46199FFE}"/>
              </a:ext>
            </a:extLst>
          </p:cNvPr>
          <p:cNvSpPr>
            <a:spLocks noGrp="1"/>
          </p:cNvSpPr>
          <p:nvPr>
            <p:ph idx="1"/>
          </p:nvPr>
        </p:nvSpPr>
        <p:spPr>
          <a:xfrm>
            <a:off x="2209800" y="1981200"/>
            <a:ext cx="8153400" cy="3733800"/>
          </a:xfrm>
        </p:spPr>
        <p:txBody>
          <a:bodyPr>
            <a:normAutofit lnSpcReduction="10000"/>
          </a:bodyPr>
          <a:lstStyle/>
          <a:p>
            <a:r>
              <a:rPr lang="en-US" dirty="0"/>
              <a:t>Assessing Organizational Needs</a:t>
            </a:r>
          </a:p>
          <a:p>
            <a:r>
              <a:rPr lang="en-US" dirty="0"/>
              <a:t>Tool Compatibility and Integration</a:t>
            </a:r>
          </a:p>
          <a:p>
            <a:r>
              <a:rPr lang="en-US" dirty="0"/>
              <a:t>Evaluating Tool Effectiveness</a:t>
            </a:r>
          </a:p>
          <a:p>
            <a:pPr lvl="1"/>
            <a:r>
              <a:rPr lang="en-US" dirty="0"/>
              <a:t>Detection Rate</a:t>
            </a:r>
          </a:p>
          <a:p>
            <a:pPr lvl="1"/>
            <a:r>
              <a:rPr lang="en-US" dirty="0"/>
              <a:t>False Positives</a:t>
            </a:r>
          </a:p>
          <a:p>
            <a:pPr lvl="1"/>
            <a:r>
              <a:rPr lang="en-US" dirty="0"/>
              <a:t>User Interface</a:t>
            </a:r>
          </a:p>
          <a:p>
            <a:r>
              <a:rPr lang="en-US" dirty="0"/>
              <a:t>Vendor Reputation and Support</a:t>
            </a:r>
          </a:p>
          <a:p>
            <a:r>
              <a:rPr lang="en-US" dirty="0"/>
              <a:t>Regulatory Compliance</a:t>
            </a:r>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AAC4E053-C2A4-C532-7648-F8D1325206AE}"/>
              </a:ext>
            </a:extLst>
          </p:cNvPr>
          <p:cNvSpPr>
            <a:spLocks noGrp="1"/>
          </p:cNvSpPr>
          <p:nvPr>
            <p:ph type="title"/>
          </p:nvPr>
        </p:nvSpPr>
        <p:spPr>
          <a:xfrm>
            <a:off x="1828800" y="685800"/>
            <a:ext cx="8686800" cy="838200"/>
          </a:xfrm>
        </p:spPr>
        <p:txBody>
          <a:bodyPr/>
          <a:lstStyle/>
          <a:p>
            <a:r>
              <a:rPr lang="en-US" dirty="0"/>
              <a:t>Choosing the Right Tools</a:t>
            </a:r>
          </a:p>
        </p:txBody>
      </p:sp>
      <p:pic>
        <p:nvPicPr>
          <p:cNvPr id="3" name="Picture 2" descr="Chart, treemap chart&#10;&#10;Description automatically generated">
            <a:extLst>
              <a:ext uri="{FF2B5EF4-FFF2-40B4-BE49-F238E27FC236}">
                <a16:creationId xmlns:a16="http://schemas.microsoft.com/office/drawing/2014/main" id="{D241ABA3-496A-DF36-EDF1-C08F78EAD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953" y="3042458"/>
            <a:ext cx="4452626" cy="2988207"/>
          </a:xfrm>
          <a:prstGeom prst="rect">
            <a:avLst/>
          </a:prstGeom>
        </p:spPr>
      </p:pic>
    </p:spTree>
    <p:extLst>
      <p:ext uri="{BB962C8B-B14F-4D97-AF65-F5344CB8AC3E}">
        <p14:creationId xmlns:p14="http://schemas.microsoft.com/office/powerpoint/2010/main" val="3698670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07DA99F7-C557-1264-C434-6292535C5E7E}"/>
            </a:ext>
          </a:extLst>
        </p:cNvPr>
        <p:cNvGrpSpPr/>
        <p:nvPr/>
      </p:nvGrpSpPr>
      <p:grpSpPr>
        <a:xfrm>
          <a:off x="0" y="0"/>
          <a:ext cx="0" cy="0"/>
          <a:chOff x="0" y="0"/>
          <a:chExt cx="0" cy="0"/>
        </a:xfrm>
      </p:grpSpPr>
      <p:sp>
        <p:nvSpPr>
          <p:cNvPr id="183" name="Google Shape;183;p3">
            <a:extLst>
              <a:ext uri="{FF2B5EF4-FFF2-40B4-BE49-F238E27FC236}">
                <a16:creationId xmlns:a16="http://schemas.microsoft.com/office/drawing/2014/main" id="{E9B73AC7-B2F5-1181-90DD-9CAD060A23B4}"/>
              </a:ext>
            </a:extLst>
          </p:cNvPr>
          <p:cNvSpPr txBox="1">
            <a:spLocks noGrp="1"/>
          </p:cNvSpPr>
          <p:nvPr>
            <p:ph type="ctrTitle"/>
          </p:nvPr>
        </p:nvSpPr>
        <p:spPr>
          <a:xfrm>
            <a:off x="804000" y="1655397"/>
            <a:ext cx="10584000" cy="769441"/>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0072CE"/>
              </a:buClr>
              <a:buSzPts val="5000"/>
              <a:buFont typeface="Arial"/>
              <a:buNone/>
            </a:pPr>
            <a:r>
              <a:rPr lang="en-GB" sz="5000" b="1" dirty="0">
                <a:solidFill>
                  <a:srgbClr val="0072CE"/>
                </a:solidFill>
                <a:latin typeface="Arial"/>
                <a:ea typeface="Arial"/>
                <a:cs typeface="Arial"/>
                <a:sym typeface="Arial"/>
              </a:rPr>
              <a:t>Module 07 – ICS Threat Hunting</a:t>
            </a:r>
            <a:endParaRPr sz="2000" b="1" dirty="0">
              <a:solidFill>
                <a:srgbClr val="0072CE"/>
              </a:solidFill>
              <a:latin typeface="Arial"/>
              <a:ea typeface="Arial"/>
              <a:cs typeface="Arial"/>
              <a:sym typeface="Arial"/>
            </a:endParaRPr>
          </a:p>
        </p:txBody>
      </p:sp>
      <p:sp>
        <p:nvSpPr>
          <p:cNvPr id="184" name="Google Shape;184;p3">
            <a:extLst>
              <a:ext uri="{FF2B5EF4-FFF2-40B4-BE49-F238E27FC236}">
                <a16:creationId xmlns:a16="http://schemas.microsoft.com/office/drawing/2014/main" id="{525D5AF6-60A3-3555-A8BE-F2136047EECC}"/>
              </a:ext>
            </a:extLst>
          </p:cNvPr>
          <p:cNvSpPr txBox="1"/>
          <p:nvPr/>
        </p:nvSpPr>
        <p:spPr>
          <a:xfrm>
            <a:off x="383830" y="6391171"/>
            <a:ext cx="18000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Course Title</a:t>
            </a:r>
            <a:endParaRPr/>
          </a:p>
        </p:txBody>
      </p:sp>
      <p:sp>
        <p:nvSpPr>
          <p:cNvPr id="185" name="Google Shape;185;p3">
            <a:extLst>
              <a:ext uri="{FF2B5EF4-FFF2-40B4-BE49-F238E27FC236}">
                <a16:creationId xmlns:a16="http://schemas.microsoft.com/office/drawing/2014/main" id="{FB8B3847-FF25-18B7-08E1-C7B06165E8D3}"/>
              </a:ext>
            </a:extLst>
          </p:cNvPr>
          <p:cNvSpPr txBox="1"/>
          <p:nvPr/>
        </p:nvSpPr>
        <p:spPr>
          <a:xfrm>
            <a:off x="4037133"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CRN</a:t>
            </a:r>
            <a:endParaRPr/>
          </a:p>
        </p:txBody>
      </p:sp>
      <p:sp>
        <p:nvSpPr>
          <p:cNvPr id="186" name="Google Shape;186;p3">
            <a:extLst>
              <a:ext uri="{FF2B5EF4-FFF2-40B4-BE49-F238E27FC236}">
                <a16:creationId xmlns:a16="http://schemas.microsoft.com/office/drawing/2014/main" id="{94B60709-5A3D-C62C-3371-841EA3E0B267}"/>
              </a:ext>
            </a:extLst>
          </p:cNvPr>
          <p:cNvSpPr txBox="1"/>
          <p:nvPr/>
        </p:nvSpPr>
        <p:spPr>
          <a:xfrm>
            <a:off x="8835986"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©2021 CyberSkills2Work - Institution Name</a:t>
            </a:r>
            <a:endParaRPr/>
          </a:p>
        </p:txBody>
      </p:sp>
      <p:sp>
        <p:nvSpPr>
          <p:cNvPr id="3" name="TextBox 2">
            <a:extLst>
              <a:ext uri="{FF2B5EF4-FFF2-40B4-BE49-F238E27FC236}">
                <a16:creationId xmlns:a16="http://schemas.microsoft.com/office/drawing/2014/main" id="{DF9481D5-B80C-E118-1D4E-68456F71E174}"/>
              </a:ext>
            </a:extLst>
          </p:cNvPr>
          <p:cNvSpPr txBox="1"/>
          <p:nvPr/>
        </p:nvSpPr>
        <p:spPr>
          <a:xfrm>
            <a:off x="804000" y="3228455"/>
            <a:ext cx="10351680" cy="2031325"/>
          </a:xfrm>
          <a:prstGeom prst="rect">
            <a:avLst/>
          </a:prstGeom>
          <a:noFill/>
        </p:spPr>
        <p:txBody>
          <a:bodyPr wrap="square" rtlCol="0">
            <a:spAutoFit/>
          </a:bodyPr>
          <a:lstStyle/>
          <a:p>
            <a:pPr marL="285750" indent="-285750">
              <a:buFont typeface="Arial" panose="020B0604020202020204" pitchFamily="34" charset="0"/>
              <a:buChar char="•"/>
            </a:pPr>
            <a:r>
              <a:rPr lang="en-US" sz="1800" dirty="0"/>
              <a:t>Define threat hunting and its importance in ICS environments</a:t>
            </a:r>
          </a:p>
          <a:p>
            <a:pPr marL="285750" indent="-285750">
              <a:buFont typeface="Arial" panose="020B0604020202020204" pitchFamily="34" charset="0"/>
              <a:buChar char="•"/>
            </a:pPr>
            <a:r>
              <a:rPr lang="en-US" sz="1800" dirty="0"/>
              <a:t>Identify common Indicators of Compromise (IOCs) associated with advanced threats targeting ICS systems</a:t>
            </a:r>
          </a:p>
          <a:p>
            <a:pPr marL="285750" indent="-285750">
              <a:buFont typeface="Arial" panose="020B0604020202020204" pitchFamily="34" charset="0"/>
              <a:buChar char="•"/>
            </a:pPr>
            <a:r>
              <a:rPr lang="en-US" sz="1800" dirty="0"/>
              <a:t>Discuss threat hunting strategies, potential threat actors, and their TTPs</a:t>
            </a:r>
          </a:p>
          <a:p>
            <a:pPr marL="285750" indent="-285750">
              <a:buFont typeface="Arial" panose="020B0604020202020204" pitchFamily="34" charset="0"/>
              <a:buChar char="•"/>
            </a:pPr>
            <a:r>
              <a:rPr lang="en-US" sz="1800" dirty="0"/>
              <a:t>Explain how to prioritize threat hunting activities based on risk and potential impact</a:t>
            </a:r>
          </a:p>
          <a:p>
            <a:pPr marL="285750" indent="-285750">
              <a:buFont typeface="Arial" panose="020B0604020202020204" pitchFamily="34" charset="0"/>
              <a:buChar char="•"/>
            </a:pPr>
            <a:r>
              <a:rPr lang="en-US" sz="1800" dirty="0"/>
              <a:t>Discuss threat hunting tools</a:t>
            </a:r>
          </a:p>
          <a:p>
            <a:pPr marL="285750" indent="-285750">
              <a:buFont typeface="Arial" panose="020B0604020202020204" pitchFamily="34" charset="0"/>
              <a:buChar char="•"/>
            </a:pPr>
            <a:endParaRPr lang="en-US" sz="1800" dirty="0"/>
          </a:p>
        </p:txBody>
      </p:sp>
      <p:sp>
        <p:nvSpPr>
          <p:cNvPr id="4" name="Google Shape;376;p18">
            <a:extLst>
              <a:ext uri="{FF2B5EF4-FFF2-40B4-BE49-F238E27FC236}">
                <a16:creationId xmlns:a16="http://schemas.microsoft.com/office/drawing/2014/main" id="{8B60128F-A0BC-19F0-E911-FACE22AB25B0}"/>
              </a:ext>
            </a:extLst>
          </p:cNvPr>
          <p:cNvSpPr txBox="1"/>
          <p:nvPr/>
        </p:nvSpPr>
        <p:spPr>
          <a:xfrm>
            <a:off x="804000" y="2623895"/>
            <a:ext cx="10584000" cy="38472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7F7F7F"/>
              </a:buClr>
              <a:buSzPts val="2500"/>
              <a:buFont typeface="Arial"/>
              <a:buNone/>
            </a:pPr>
            <a:r>
              <a:rPr lang="en-GB" sz="2500" b="1" dirty="0">
                <a:solidFill>
                  <a:srgbClr val="7F7F7F"/>
                </a:solidFill>
                <a:latin typeface="Arial"/>
                <a:ea typeface="Arial"/>
                <a:cs typeface="Arial"/>
                <a:sym typeface="Arial"/>
              </a:rPr>
              <a:t>Overview</a:t>
            </a:r>
            <a:endParaRPr dirty="0"/>
          </a:p>
        </p:txBody>
      </p:sp>
    </p:spTree>
    <p:extLst>
      <p:ext uri="{BB962C8B-B14F-4D97-AF65-F5344CB8AC3E}">
        <p14:creationId xmlns:p14="http://schemas.microsoft.com/office/powerpoint/2010/main" val="2588889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D2F5C-3B56-99FD-CA65-F6322E26A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ACCE73-6C03-1FEC-6F1E-C100192738F9}"/>
              </a:ext>
            </a:extLst>
          </p:cNvPr>
          <p:cNvSpPr>
            <a:spLocks noGrp="1"/>
          </p:cNvSpPr>
          <p:nvPr>
            <p:ph type="title"/>
          </p:nvPr>
        </p:nvSpPr>
        <p:spPr>
          <a:xfrm>
            <a:off x="2435942" y="1143000"/>
            <a:ext cx="7772400" cy="838200"/>
          </a:xfrm>
        </p:spPr>
        <p:txBody>
          <a:bodyPr/>
          <a:lstStyle/>
          <a:p>
            <a:r>
              <a:rPr lang="en-US" dirty="0"/>
              <a:t>SIEM Systems</a:t>
            </a:r>
          </a:p>
        </p:txBody>
      </p:sp>
      <p:pic>
        <p:nvPicPr>
          <p:cNvPr id="28674" name="Picture 2">
            <a:extLst>
              <a:ext uri="{FF2B5EF4-FFF2-40B4-BE49-F238E27FC236}">
                <a16:creationId xmlns:a16="http://schemas.microsoft.com/office/drawing/2014/main" id="{0154351B-D64A-3053-47E8-89E3C925B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86000"/>
            <a:ext cx="9144000" cy="379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6639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E65B8B-54A2-2A38-35E0-7255495C9A6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BCBE97-EADD-D48F-E4B4-3BD24E0F9BDE}"/>
              </a:ext>
            </a:extLst>
          </p:cNvPr>
          <p:cNvSpPr>
            <a:spLocks noGrp="1"/>
          </p:cNvSpPr>
          <p:nvPr>
            <p:ph idx="1"/>
          </p:nvPr>
        </p:nvSpPr>
        <p:spPr>
          <a:xfrm>
            <a:off x="2209800" y="1981200"/>
            <a:ext cx="8153400" cy="3733800"/>
          </a:xfrm>
        </p:spPr>
        <p:txBody>
          <a:bodyPr/>
          <a:lstStyle/>
          <a:p>
            <a:r>
              <a:rPr lang="en-US" dirty="0"/>
              <a:t>Real-time Monitoring and Alerts</a:t>
            </a:r>
          </a:p>
          <a:p>
            <a:r>
              <a:rPr lang="en-US" dirty="0"/>
              <a:t>Event Correlation</a:t>
            </a:r>
          </a:p>
          <a:p>
            <a:r>
              <a:rPr lang="en-US" dirty="0"/>
              <a:t>Forensic Analysis</a:t>
            </a:r>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36A53EAB-683E-C471-624F-0FED91A551E1}"/>
              </a:ext>
            </a:extLst>
          </p:cNvPr>
          <p:cNvSpPr>
            <a:spLocks noGrp="1"/>
          </p:cNvSpPr>
          <p:nvPr>
            <p:ph type="title"/>
          </p:nvPr>
        </p:nvSpPr>
        <p:spPr>
          <a:xfrm>
            <a:off x="1828800" y="685800"/>
            <a:ext cx="8686800" cy="838200"/>
          </a:xfrm>
        </p:spPr>
        <p:txBody>
          <a:bodyPr/>
          <a:lstStyle/>
          <a:p>
            <a:r>
              <a:rPr lang="en-US" dirty="0"/>
              <a:t>Capabilities of SIEM Systems</a:t>
            </a:r>
          </a:p>
        </p:txBody>
      </p:sp>
      <p:pic>
        <p:nvPicPr>
          <p:cNvPr id="31746" name="Picture 2" descr="What are the advantages of SIEM? - Nordcloud">
            <a:extLst>
              <a:ext uri="{FF2B5EF4-FFF2-40B4-BE49-F238E27FC236}">
                <a16:creationId xmlns:a16="http://schemas.microsoft.com/office/drawing/2014/main" id="{AEF33C16-4315-4A2A-71E3-4E0DE2790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200400"/>
            <a:ext cx="4495800" cy="269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4754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9CD11-F62F-EEC1-891D-48FC21F6B0F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CA2907C-EB2D-C4FA-FC7F-D69D80EFC63C}"/>
              </a:ext>
            </a:extLst>
          </p:cNvPr>
          <p:cNvSpPr>
            <a:spLocks noGrp="1"/>
          </p:cNvSpPr>
          <p:nvPr>
            <p:ph idx="1"/>
          </p:nvPr>
        </p:nvSpPr>
        <p:spPr>
          <a:xfrm>
            <a:off x="2209800" y="1981200"/>
            <a:ext cx="8153400" cy="3733800"/>
          </a:xfrm>
        </p:spPr>
        <p:txBody>
          <a:bodyPr/>
          <a:lstStyle/>
          <a:p>
            <a:r>
              <a:rPr lang="en-US" dirty="0"/>
              <a:t>Splunk Enterprise Security</a:t>
            </a:r>
          </a:p>
          <a:p>
            <a:r>
              <a:rPr lang="en-US" dirty="0"/>
              <a:t>IBM </a:t>
            </a:r>
            <a:r>
              <a:rPr lang="en-US" dirty="0" err="1"/>
              <a:t>QRadar</a:t>
            </a:r>
            <a:endParaRPr lang="en-US" dirty="0"/>
          </a:p>
          <a:p>
            <a:r>
              <a:rPr lang="en-US" dirty="0"/>
              <a:t>ArcSight (by Micro Focus)</a:t>
            </a:r>
          </a:p>
          <a:p>
            <a:r>
              <a:rPr lang="en-US" dirty="0"/>
              <a:t>LogRhythm</a:t>
            </a:r>
          </a:p>
          <a:p>
            <a:r>
              <a:rPr lang="en-US" dirty="0" err="1"/>
              <a:t>Siemplify</a:t>
            </a:r>
            <a:r>
              <a:rPr lang="en-US" dirty="0"/>
              <a:t> (now part of Google Cloud)</a:t>
            </a:r>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98F6195C-E4CC-11D4-FB17-6F5561970615}"/>
              </a:ext>
            </a:extLst>
          </p:cNvPr>
          <p:cNvSpPr>
            <a:spLocks noGrp="1"/>
          </p:cNvSpPr>
          <p:nvPr>
            <p:ph type="title"/>
          </p:nvPr>
        </p:nvSpPr>
        <p:spPr>
          <a:xfrm>
            <a:off x="1828800" y="685800"/>
            <a:ext cx="8686800" cy="838200"/>
          </a:xfrm>
        </p:spPr>
        <p:txBody>
          <a:bodyPr/>
          <a:lstStyle/>
          <a:p>
            <a:r>
              <a:rPr lang="en-US" dirty="0"/>
              <a:t>Popular SIEM Tools</a:t>
            </a:r>
          </a:p>
        </p:txBody>
      </p:sp>
      <p:pic>
        <p:nvPicPr>
          <p:cNvPr id="32770" name="Picture 2">
            <a:extLst>
              <a:ext uri="{FF2B5EF4-FFF2-40B4-BE49-F238E27FC236}">
                <a16:creationId xmlns:a16="http://schemas.microsoft.com/office/drawing/2014/main" id="{9CA4909C-5DF5-5148-84AC-AD32831741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0646" y="1771523"/>
            <a:ext cx="4130669" cy="2325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213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8E618-9569-B8B4-47C6-63872AA79BB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E72E31-E004-1EFA-140C-66D09F0A212C}"/>
              </a:ext>
            </a:extLst>
          </p:cNvPr>
          <p:cNvSpPr>
            <a:spLocks noGrp="1"/>
          </p:cNvSpPr>
          <p:nvPr>
            <p:ph idx="1"/>
          </p:nvPr>
        </p:nvSpPr>
        <p:spPr>
          <a:xfrm>
            <a:off x="2209800" y="1981200"/>
            <a:ext cx="8153400" cy="3733800"/>
          </a:xfrm>
        </p:spPr>
        <p:txBody>
          <a:bodyPr/>
          <a:lstStyle/>
          <a:p>
            <a:r>
              <a:rPr lang="en-US" dirty="0"/>
              <a:t>Integration Across IT and OT</a:t>
            </a:r>
          </a:p>
          <a:p>
            <a:r>
              <a:rPr lang="en-US" dirty="0"/>
              <a:t>Customization of Rules and Alerts</a:t>
            </a:r>
          </a:p>
          <a:p>
            <a:r>
              <a:rPr lang="en-US" dirty="0"/>
              <a:t>Continuous Updating of Threat Intelligence</a:t>
            </a:r>
          </a:p>
          <a:p>
            <a:r>
              <a:rPr lang="en-US" dirty="0"/>
              <a:t>Automated Response Capabilities</a:t>
            </a:r>
          </a:p>
          <a:p>
            <a:r>
              <a:rPr lang="en-US" dirty="0"/>
              <a:t>Regular Training and Drills</a:t>
            </a:r>
          </a:p>
          <a:p>
            <a:r>
              <a:rPr lang="en-US" dirty="0"/>
              <a:t>Forensic Capabilities</a:t>
            </a:r>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9DF208AF-4DBC-A2CA-6C2A-5F3DDCFB3774}"/>
              </a:ext>
            </a:extLst>
          </p:cNvPr>
          <p:cNvSpPr>
            <a:spLocks noGrp="1"/>
          </p:cNvSpPr>
          <p:nvPr>
            <p:ph type="title"/>
          </p:nvPr>
        </p:nvSpPr>
        <p:spPr>
          <a:xfrm>
            <a:off x="1828800" y="685800"/>
            <a:ext cx="8686800" cy="838200"/>
          </a:xfrm>
        </p:spPr>
        <p:txBody>
          <a:bodyPr>
            <a:normAutofit fontScale="90000"/>
          </a:bodyPr>
          <a:lstStyle/>
          <a:p>
            <a:r>
              <a:rPr lang="en-US" dirty="0"/>
              <a:t>Leveraging SIEM for </a:t>
            </a:r>
            <a:br>
              <a:rPr lang="en-US" dirty="0"/>
            </a:br>
            <a:r>
              <a:rPr lang="en-US" dirty="0"/>
              <a:t>Threat Hunting in ICS</a:t>
            </a:r>
          </a:p>
        </p:txBody>
      </p:sp>
      <p:pic>
        <p:nvPicPr>
          <p:cNvPr id="33794" name="Picture 2">
            <a:extLst>
              <a:ext uri="{FF2B5EF4-FFF2-40B4-BE49-F238E27FC236}">
                <a16:creationId xmlns:a16="http://schemas.microsoft.com/office/drawing/2014/main" id="{3A0733F9-4550-0E4A-3A42-A02DD1263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894" y="4110037"/>
            <a:ext cx="3671507" cy="2062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436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394AF-A33C-77C9-3CB9-84D8918C3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7576AB-90E1-96FF-6FDE-E04F6D8C7245}"/>
              </a:ext>
            </a:extLst>
          </p:cNvPr>
          <p:cNvSpPr>
            <a:spLocks noGrp="1"/>
          </p:cNvSpPr>
          <p:nvPr>
            <p:ph type="title"/>
          </p:nvPr>
        </p:nvSpPr>
        <p:spPr>
          <a:xfrm>
            <a:off x="2435942" y="1143000"/>
            <a:ext cx="7772400" cy="838200"/>
          </a:xfrm>
        </p:spPr>
        <p:txBody>
          <a:bodyPr/>
          <a:lstStyle/>
          <a:p>
            <a:r>
              <a:rPr lang="en-US" dirty="0"/>
              <a:t>Network Traffic Analysis Tools</a:t>
            </a:r>
          </a:p>
        </p:txBody>
      </p:sp>
      <p:pic>
        <p:nvPicPr>
          <p:cNvPr id="34818" name="Picture 2" descr="Importance of Network Traffic Analysis - AI-Tech Park">
            <a:extLst>
              <a:ext uri="{FF2B5EF4-FFF2-40B4-BE49-F238E27FC236}">
                <a16:creationId xmlns:a16="http://schemas.microsoft.com/office/drawing/2014/main" id="{1776A00D-9BEC-AD87-028F-1EB426A415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2133600"/>
            <a:ext cx="73152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283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AEACA-2FCE-4537-4152-5BE8D98F2B2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0A57AB5-026F-F1EB-6848-3B49F21D2F92}"/>
              </a:ext>
            </a:extLst>
          </p:cNvPr>
          <p:cNvSpPr>
            <a:spLocks noGrp="1"/>
          </p:cNvSpPr>
          <p:nvPr>
            <p:ph idx="1"/>
          </p:nvPr>
        </p:nvSpPr>
        <p:spPr>
          <a:xfrm>
            <a:off x="2209800" y="1981200"/>
            <a:ext cx="8153400" cy="3733800"/>
          </a:xfrm>
        </p:spPr>
        <p:txBody>
          <a:bodyPr/>
          <a:lstStyle/>
          <a:p>
            <a:pPr marL="0" indent="0">
              <a:buNone/>
            </a:pPr>
            <a:r>
              <a:rPr lang="en-US" b="1" dirty="0"/>
              <a:t>Deep Packet Inspection </a:t>
            </a:r>
            <a:r>
              <a:rPr lang="en-US" dirty="0"/>
              <a:t>- ability to examine the content of packets, not just the header data, for detailed analysis.</a:t>
            </a:r>
          </a:p>
          <a:p>
            <a:pPr marL="0" indent="0">
              <a:buNone/>
            </a:pPr>
            <a:r>
              <a:rPr lang="en-US" b="1" dirty="0"/>
              <a:t>Behavioral Analytics </a:t>
            </a:r>
            <a:r>
              <a:rPr lang="en-US" dirty="0"/>
              <a:t>- use of advanced algorithms to establish baseline behaviors and identify deviations.</a:t>
            </a:r>
          </a:p>
          <a:p>
            <a:pPr marL="0" indent="0">
              <a:buNone/>
            </a:pPr>
            <a:r>
              <a:rPr lang="en-US" b="1" dirty="0"/>
              <a:t>Encrypted Analysis </a:t>
            </a:r>
            <a:r>
              <a:rPr lang="en-US" dirty="0"/>
              <a:t>- Techniques to analyze encrypted data flows without decryption, respecting privacy while maintaining security.</a:t>
            </a:r>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BC2B6FA5-49B5-86D8-6632-053957893CDE}"/>
              </a:ext>
            </a:extLst>
          </p:cNvPr>
          <p:cNvSpPr>
            <a:spLocks noGrp="1"/>
          </p:cNvSpPr>
          <p:nvPr>
            <p:ph type="title"/>
          </p:nvPr>
        </p:nvSpPr>
        <p:spPr>
          <a:xfrm>
            <a:off x="1828800" y="685800"/>
            <a:ext cx="8686800" cy="838200"/>
          </a:xfrm>
        </p:spPr>
        <p:txBody>
          <a:bodyPr>
            <a:normAutofit fontScale="90000"/>
          </a:bodyPr>
          <a:lstStyle/>
          <a:p>
            <a:r>
              <a:rPr lang="en-US" dirty="0"/>
              <a:t>Capabilities of Network </a:t>
            </a:r>
            <a:br>
              <a:rPr lang="en-US" dirty="0"/>
            </a:br>
            <a:r>
              <a:rPr lang="en-US" dirty="0"/>
              <a:t>Traffic Analysis Tools</a:t>
            </a:r>
          </a:p>
        </p:txBody>
      </p:sp>
    </p:spTree>
    <p:extLst>
      <p:ext uri="{BB962C8B-B14F-4D97-AF65-F5344CB8AC3E}">
        <p14:creationId xmlns:p14="http://schemas.microsoft.com/office/powerpoint/2010/main" val="1779727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C8CB7-A197-87BF-54D6-4191AE6EDA7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B5ED3F0-8B2F-3459-3C95-AFDD33D53AC1}"/>
              </a:ext>
            </a:extLst>
          </p:cNvPr>
          <p:cNvSpPr>
            <a:spLocks noGrp="1"/>
          </p:cNvSpPr>
          <p:nvPr>
            <p:ph idx="1"/>
          </p:nvPr>
        </p:nvSpPr>
        <p:spPr>
          <a:xfrm>
            <a:off x="2209800" y="1981200"/>
            <a:ext cx="8153400" cy="3733800"/>
          </a:xfrm>
        </p:spPr>
        <p:txBody>
          <a:bodyPr/>
          <a:lstStyle/>
          <a:p>
            <a:r>
              <a:rPr lang="en-US" dirty="0"/>
              <a:t>Darktrace Industrial</a:t>
            </a:r>
          </a:p>
          <a:p>
            <a:r>
              <a:rPr lang="en-US" dirty="0" err="1"/>
              <a:t>Claroty</a:t>
            </a:r>
            <a:r>
              <a:rPr lang="en-US" dirty="0"/>
              <a:t> Continuous Threat Detection</a:t>
            </a:r>
          </a:p>
          <a:p>
            <a:r>
              <a:rPr lang="en-US" dirty="0"/>
              <a:t>Nozomi Networks Guardian</a:t>
            </a:r>
          </a:p>
          <a:p>
            <a:r>
              <a:rPr lang="en-US" dirty="0"/>
              <a:t>Cisco </a:t>
            </a:r>
            <a:r>
              <a:rPr lang="en-US" dirty="0" err="1"/>
              <a:t>Stealthwatch</a:t>
            </a:r>
            <a:endParaRPr lang="en-US" dirty="0"/>
          </a:p>
          <a:p>
            <a:r>
              <a:rPr lang="en-US" dirty="0"/>
              <a:t>Tripwire Industrial Visibility</a:t>
            </a:r>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6B1E2B0C-387A-F0FB-D927-7B2C7A0E5527}"/>
              </a:ext>
            </a:extLst>
          </p:cNvPr>
          <p:cNvSpPr>
            <a:spLocks noGrp="1"/>
          </p:cNvSpPr>
          <p:nvPr>
            <p:ph type="title"/>
          </p:nvPr>
        </p:nvSpPr>
        <p:spPr>
          <a:xfrm>
            <a:off x="1828800" y="685800"/>
            <a:ext cx="8686800" cy="838200"/>
          </a:xfrm>
        </p:spPr>
        <p:txBody>
          <a:bodyPr>
            <a:normAutofit fontScale="90000"/>
          </a:bodyPr>
          <a:lstStyle/>
          <a:p>
            <a:r>
              <a:rPr lang="en-US" dirty="0"/>
              <a:t>Popular Network Traffic Analysis Tools in ICS Environments</a:t>
            </a:r>
          </a:p>
        </p:txBody>
      </p:sp>
      <p:pic>
        <p:nvPicPr>
          <p:cNvPr id="36866" name="Picture 2">
            <a:extLst>
              <a:ext uri="{FF2B5EF4-FFF2-40B4-BE49-F238E27FC236}">
                <a16:creationId xmlns:a16="http://schemas.microsoft.com/office/drawing/2014/main" id="{6B4DBD8D-9929-E993-E04F-19E253EFB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5030" y="3557847"/>
            <a:ext cx="4652046" cy="2614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841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464AA-E696-85CD-06B7-F9770D7A207D}"/>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9D4AC41-1BD2-A6FD-6579-63C043C15ADD}"/>
              </a:ext>
            </a:extLst>
          </p:cNvPr>
          <p:cNvSpPr>
            <a:spLocks noGrp="1"/>
          </p:cNvSpPr>
          <p:nvPr>
            <p:ph idx="1"/>
          </p:nvPr>
        </p:nvSpPr>
        <p:spPr>
          <a:xfrm>
            <a:off x="2209800" y="1981200"/>
            <a:ext cx="8153400" cy="3733800"/>
          </a:xfrm>
        </p:spPr>
        <p:txBody>
          <a:bodyPr/>
          <a:lstStyle/>
          <a:p>
            <a:r>
              <a:rPr lang="en-US" dirty="0"/>
              <a:t>Comprehensive Network Mapping</a:t>
            </a:r>
          </a:p>
          <a:p>
            <a:r>
              <a:rPr lang="en-US" dirty="0"/>
              <a:t>Baseline Network Behavior</a:t>
            </a:r>
          </a:p>
          <a:p>
            <a:r>
              <a:rPr lang="en-US" dirty="0"/>
              <a:t>Integrate with Other Security Tools</a:t>
            </a:r>
          </a:p>
          <a:p>
            <a:r>
              <a:rPr lang="en-US" dirty="0"/>
              <a:t>Real-Time Alerting and Automated Response</a:t>
            </a:r>
          </a:p>
          <a:p>
            <a:r>
              <a:rPr lang="en-US" dirty="0"/>
              <a:t>Regularly Update and Tune</a:t>
            </a:r>
          </a:p>
          <a:p>
            <a:r>
              <a:rPr lang="en-US" dirty="0"/>
              <a:t>Training and Drills</a:t>
            </a:r>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54EA405A-7880-5624-64E2-8D8146B5EFCE}"/>
              </a:ext>
            </a:extLst>
          </p:cNvPr>
          <p:cNvSpPr>
            <a:spLocks noGrp="1"/>
          </p:cNvSpPr>
          <p:nvPr>
            <p:ph type="title"/>
          </p:nvPr>
        </p:nvSpPr>
        <p:spPr>
          <a:xfrm>
            <a:off x="1828800" y="685800"/>
            <a:ext cx="8686800" cy="838200"/>
          </a:xfrm>
        </p:spPr>
        <p:txBody>
          <a:bodyPr>
            <a:normAutofit fontScale="90000"/>
          </a:bodyPr>
          <a:lstStyle/>
          <a:p>
            <a:r>
              <a:rPr lang="en-US" dirty="0"/>
              <a:t>Leveraging Network Traffic Analysis for Threat Hunting in ICS</a:t>
            </a:r>
          </a:p>
        </p:txBody>
      </p:sp>
      <p:pic>
        <p:nvPicPr>
          <p:cNvPr id="37890" name="Picture 2" descr="Cisco-StealthWatch-License">
            <a:extLst>
              <a:ext uri="{FF2B5EF4-FFF2-40B4-BE49-F238E27FC236}">
                <a16:creationId xmlns:a16="http://schemas.microsoft.com/office/drawing/2014/main" id="{D8942FB8-D168-896C-35C8-509E688BA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0011" y="4125686"/>
            <a:ext cx="3581400" cy="2046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068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6DE1DD-1014-EA2B-9422-1275BE241D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B61A9D-C9AF-3626-C065-45EB8F533269}"/>
              </a:ext>
            </a:extLst>
          </p:cNvPr>
          <p:cNvSpPr>
            <a:spLocks noGrp="1"/>
          </p:cNvSpPr>
          <p:nvPr>
            <p:ph type="title"/>
          </p:nvPr>
        </p:nvSpPr>
        <p:spPr>
          <a:xfrm>
            <a:off x="2435942" y="1143000"/>
            <a:ext cx="7772400" cy="838200"/>
          </a:xfrm>
        </p:spPr>
        <p:txBody>
          <a:bodyPr>
            <a:normAutofit fontScale="90000"/>
          </a:bodyPr>
          <a:lstStyle/>
          <a:p>
            <a:r>
              <a:rPr lang="en-US" dirty="0"/>
              <a:t>Endpoint Detection and Response Systems</a:t>
            </a:r>
          </a:p>
        </p:txBody>
      </p:sp>
      <p:pic>
        <p:nvPicPr>
          <p:cNvPr id="7" name="Picture 6" descr="Icon&#10;&#10;Description automatically generated with medium confidence">
            <a:extLst>
              <a:ext uri="{FF2B5EF4-FFF2-40B4-BE49-F238E27FC236}">
                <a16:creationId xmlns:a16="http://schemas.microsoft.com/office/drawing/2014/main" id="{55E9E95A-E34B-DD01-3EA6-9BC645604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286001"/>
            <a:ext cx="7152968" cy="4023545"/>
          </a:xfrm>
          <a:prstGeom prst="rect">
            <a:avLst/>
          </a:prstGeom>
        </p:spPr>
      </p:pic>
    </p:spTree>
    <p:extLst>
      <p:ext uri="{BB962C8B-B14F-4D97-AF65-F5344CB8AC3E}">
        <p14:creationId xmlns:p14="http://schemas.microsoft.com/office/powerpoint/2010/main" val="654876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6C2FA-6462-7A1B-477F-6439C5D3AAD3}"/>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571E8A1-3E07-B58F-8C9C-864237388029}"/>
              </a:ext>
            </a:extLst>
          </p:cNvPr>
          <p:cNvSpPr>
            <a:spLocks noGrp="1"/>
          </p:cNvSpPr>
          <p:nvPr>
            <p:ph idx="1"/>
          </p:nvPr>
        </p:nvSpPr>
        <p:spPr>
          <a:xfrm>
            <a:off x="2209800" y="1981200"/>
            <a:ext cx="8153400" cy="3733800"/>
          </a:xfrm>
        </p:spPr>
        <p:txBody>
          <a:bodyPr>
            <a:normAutofit lnSpcReduction="10000"/>
          </a:bodyPr>
          <a:lstStyle/>
          <a:p>
            <a:r>
              <a:rPr lang="en-US" b="1" dirty="0"/>
              <a:t>Real-time Monitoring and Alerting - </a:t>
            </a:r>
            <a:r>
              <a:rPr lang="en-US" dirty="0"/>
              <a:t>tracks and monitors endpoint activities to detect malicious actions as they occur.</a:t>
            </a:r>
            <a:endParaRPr lang="en-US" b="1" dirty="0"/>
          </a:p>
          <a:p>
            <a:r>
              <a:rPr lang="en-US" b="1" dirty="0"/>
              <a:t>Behavioral Analytics - </a:t>
            </a:r>
            <a:r>
              <a:rPr lang="en-US" dirty="0"/>
              <a:t>uses machine learning to identify deviations from normal behavior patterns that may indicate a threat.</a:t>
            </a:r>
            <a:endParaRPr lang="en-US" b="1" dirty="0"/>
          </a:p>
          <a:p>
            <a:r>
              <a:rPr lang="en-US" b="1" dirty="0"/>
              <a:t>Automated Response - </a:t>
            </a:r>
            <a:r>
              <a:rPr lang="en-US" dirty="0"/>
              <a:t>can automatically contain and remediate threats at the endpoint level to prevent spread.</a:t>
            </a:r>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8DBB517E-F552-1753-41AB-F93C79AC1A65}"/>
              </a:ext>
            </a:extLst>
          </p:cNvPr>
          <p:cNvSpPr>
            <a:spLocks noGrp="1"/>
          </p:cNvSpPr>
          <p:nvPr>
            <p:ph type="title"/>
          </p:nvPr>
        </p:nvSpPr>
        <p:spPr>
          <a:xfrm>
            <a:off x="1828800" y="685800"/>
            <a:ext cx="8686800" cy="838200"/>
          </a:xfrm>
        </p:spPr>
        <p:txBody>
          <a:bodyPr/>
          <a:lstStyle/>
          <a:p>
            <a:r>
              <a:rPr lang="en-US" dirty="0"/>
              <a:t>Capabilities of EDR Systems</a:t>
            </a:r>
          </a:p>
        </p:txBody>
      </p:sp>
    </p:spTree>
    <p:extLst>
      <p:ext uri="{BB962C8B-B14F-4D97-AF65-F5344CB8AC3E}">
        <p14:creationId xmlns:p14="http://schemas.microsoft.com/office/powerpoint/2010/main" val="855505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685800"/>
            <a:ext cx="7772400" cy="838200"/>
          </a:xfrm>
        </p:spPr>
        <p:txBody>
          <a:bodyPr/>
          <a:lstStyle/>
          <a:p>
            <a:r>
              <a:rPr lang="en-US" dirty="0"/>
              <a:t>What is Threat Hunting?</a:t>
            </a:r>
          </a:p>
        </p:txBody>
      </p:sp>
      <p:sp>
        <p:nvSpPr>
          <p:cNvPr id="5123" name="Rectangle 3"/>
          <p:cNvSpPr>
            <a:spLocks noGrp="1" noChangeArrowheads="1"/>
          </p:cNvSpPr>
          <p:nvPr>
            <p:ph idx="1"/>
          </p:nvPr>
        </p:nvSpPr>
        <p:spPr>
          <a:xfrm>
            <a:off x="2019299" y="1714500"/>
            <a:ext cx="9219508" cy="2674620"/>
          </a:xfrm>
        </p:spPr>
        <p:txBody>
          <a:bodyPr>
            <a:normAutofit fontScale="85000" lnSpcReduction="20000"/>
          </a:bodyPr>
          <a:lstStyle/>
          <a:p>
            <a:pPr marL="0" indent="0">
              <a:buNone/>
            </a:pPr>
            <a:r>
              <a:rPr lang="en-US" dirty="0"/>
              <a:t>Definition: Threat Hunting is a proactive cybersecurity practice aimed at detecting and isolating advanced threats that evade existing security solutions.</a:t>
            </a:r>
          </a:p>
          <a:p>
            <a:pPr marL="0" indent="0">
              <a:buNone/>
            </a:pPr>
            <a:endParaRPr lang="en-US" dirty="0"/>
          </a:p>
          <a:p>
            <a:r>
              <a:rPr lang="en-US" dirty="0"/>
              <a:t>Proactive and Iterative</a:t>
            </a:r>
          </a:p>
          <a:p>
            <a:r>
              <a:rPr lang="en-US" dirty="0"/>
              <a:t>Knowledge-Driven</a:t>
            </a:r>
          </a:p>
          <a:p>
            <a:r>
              <a:rPr lang="en-US" dirty="0"/>
              <a:t>Goal-Oriented</a:t>
            </a:r>
          </a:p>
          <a:p>
            <a:pPr marL="0" indent="0">
              <a:buNone/>
            </a:pPr>
            <a:endParaRPr lang="en-US" dirty="0"/>
          </a:p>
        </p:txBody>
      </p:sp>
      <p:pic>
        <p:nvPicPr>
          <p:cNvPr id="4098" name="Picture 2" descr="Cyber Threat Hunt Cycle">
            <a:extLst>
              <a:ext uri="{FF2B5EF4-FFF2-40B4-BE49-F238E27FC236}">
                <a16:creationId xmlns:a16="http://schemas.microsoft.com/office/drawing/2014/main" id="{D78F93CC-DD17-9BAB-A570-9CA18D982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53209"/>
            <a:ext cx="3886200" cy="289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9241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108E5-A390-6223-3220-55D9BB56FB2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A19E01E-ABF9-72AD-6D02-61603D404E59}"/>
              </a:ext>
            </a:extLst>
          </p:cNvPr>
          <p:cNvSpPr>
            <a:spLocks noGrp="1"/>
          </p:cNvSpPr>
          <p:nvPr>
            <p:ph idx="1"/>
          </p:nvPr>
        </p:nvSpPr>
        <p:spPr>
          <a:xfrm>
            <a:off x="2209800" y="1828800"/>
            <a:ext cx="8153400" cy="3733800"/>
          </a:xfrm>
        </p:spPr>
        <p:txBody>
          <a:bodyPr>
            <a:normAutofit lnSpcReduction="10000"/>
          </a:bodyPr>
          <a:lstStyle/>
          <a:p>
            <a:r>
              <a:rPr lang="en-US" b="1" dirty="0"/>
              <a:t>Enhanced Visibility - </a:t>
            </a:r>
            <a:r>
              <a:rPr lang="en-US" dirty="0"/>
              <a:t>Provides deep insights into endpoint activities, crucial for securing diverse and complex ICS networks.</a:t>
            </a:r>
            <a:endParaRPr lang="en-US" b="1" dirty="0"/>
          </a:p>
          <a:p>
            <a:r>
              <a:rPr lang="en-US" b="1" dirty="0"/>
              <a:t>Reduced Attack Surface - </a:t>
            </a:r>
            <a:r>
              <a:rPr lang="en-US" dirty="0"/>
              <a:t>Helps to minimize the attack surface by quickly identifying and isolating compromised endpoints.</a:t>
            </a:r>
            <a:endParaRPr lang="en-US" b="1" dirty="0"/>
          </a:p>
          <a:p>
            <a:r>
              <a:rPr lang="en-US" b="1" dirty="0"/>
              <a:t>Compliance and Reporting - </a:t>
            </a:r>
            <a:r>
              <a:rPr lang="en-US" dirty="0"/>
              <a:t>Facilitates compliance with regulatory requirements through comprehensive logging and reporting features.</a:t>
            </a:r>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B798FC23-671A-D78E-552C-14E121525B28}"/>
              </a:ext>
            </a:extLst>
          </p:cNvPr>
          <p:cNvSpPr>
            <a:spLocks noGrp="1"/>
          </p:cNvSpPr>
          <p:nvPr>
            <p:ph type="title"/>
          </p:nvPr>
        </p:nvSpPr>
        <p:spPr>
          <a:xfrm>
            <a:off x="1828800" y="685800"/>
            <a:ext cx="8686800" cy="838200"/>
          </a:xfrm>
        </p:spPr>
        <p:txBody>
          <a:bodyPr/>
          <a:lstStyle/>
          <a:p>
            <a:r>
              <a:rPr lang="en-US" dirty="0"/>
              <a:t>Benefits of EDR in ICS</a:t>
            </a:r>
          </a:p>
        </p:txBody>
      </p:sp>
    </p:spTree>
    <p:extLst>
      <p:ext uri="{BB962C8B-B14F-4D97-AF65-F5344CB8AC3E}">
        <p14:creationId xmlns:p14="http://schemas.microsoft.com/office/powerpoint/2010/main" val="2397200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3D70D-A53F-83BE-8C50-E7EDD1127E4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F89B4B8-56A6-9031-BA0C-627CC231F71C}"/>
              </a:ext>
            </a:extLst>
          </p:cNvPr>
          <p:cNvSpPr>
            <a:spLocks noGrp="1"/>
          </p:cNvSpPr>
          <p:nvPr>
            <p:ph idx="1"/>
          </p:nvPr>
        </p:nvSpPr>
        <p:spPr>
          <a:xfrm>
            <a:off x="2209800" y="1828800"/>
            <a:ext cx="8153400" cy="3733800"/>
          </a:xfrm>
        </p:spPr>
        <p:txBody>
          <a:bodyPr>
            <a:normAutofit fontScale="92500" lnSpcReduction="10000"/>
          </a:bodyPr>
          <a:lstStyle/>
          <a:p>
            <a:r>
              <a:rPr lang="en-US" dirty="0"/>
              <a:t>Integration with Other Security Tools</a:t>
            </a:r>
          </a:p>
          <a:p>
            <a:r>
              <a:rPr lang="en-US" dirty="0"/>
              <a:t>Continuous Monitoring and Real-time Analysis</a:t>
            </a:r>
          </a:p>
          <a:p>
            <a:r>
              <a:rPr lang="en-US" dirty="0"/>
              <a:t>Behavioral Analytics</a:t>
            </a:r>
          </a:p>
          <a:p>
            <a:r>
              <a:rPr lang="en-US" dirty="0"/>
              <a:t>Automated Response and Remediation</a:t>
            </a:r>
          </a:p>
          <a:p>
            <a:r>
              <a:rPr lang="en-US" dirty="0"/>
              <a:t>Advanced Threat Hunting Capabilities</a:t>
            </a:r>
          </a:p>
          <a:p>
            <a:r>
              <a:rPr lang="en-US" dirty="0"/>
              <a:t>Forensic Capabilities for Incident Investigation</a:t>
            </a:r>
          </a:p>
          <a:p>
            <a:r>
              <a:rPr lang="en-US" dirty="0"/>
              <a:t>Regular Updates and Training</a:t>
            </a:r>
          </a:p>
          <a:p>
            <a:r>
              <a:rPr lang="en-US" dirty="0"/>
              <a:t>Compliance and Regulatory Considerations</a:t>
            </a:r>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79C7B45C-7DA3-9548-BFFC-FA411FF09C95}"/>
              </a:ext>
            </a:extLst>
          </p:cNvPr>
          <p:cNvSpPr>
            <a:spLocks noGrp="1"/>
          </p:cNvSpPr>
          <p:nvPr>
            <p:ph type="title"/>
          </p:nvPr>
        </p:nvSpPr>
        <p:spPr>
          <a:xfrm>
            <a:off x="1828800" y="685800"/>
            <a:ext cx="8686800" cy="838200"/>
          </a:xfrm>
        </p:spPr>
        <p:txBody>
          <a:bodyPr/>
          <a:lstStyle/>
          <a:p>
            <a:r>
              <a:rPr lang="en-US" dirty="0"/>
              <a:t>Leveraging EDR for Threat Hunting</a:t>
            </a:r>
          </a:p>
        </p:txBody>
      </p:sp>
    </p:spTree>
    <p:extLst>
      <p:ext uri="{BB962C8B-B14F-4D97-AF65-F5344CB8AC3E}">
        <p14:creationId xmlns:p14="http://schemas.microsoft.com/office/powerpoint/2010/main" val="1194438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22184-CEFA-BD02-F70D-9D9EB7C0D6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0FD7C7-1D0F-4DC0-A402-E19A6D6A2ABF}"/>
              </a:ext>
            </a:extLst>
          </p:cNvPr>
          <p:cNvSpPr>
            <a:spLocks noGrp="1"/>
          </p:cNvSpPr>
          <p:nvPr>
            <p:ph type="title"/>
          </p:nvPr>
        </p:nvSpPr>
        <p:spPr>
          <a:xfrm>
            <a:off x="2435942" y="1143000"/>
            <a:ext cx="7772400" cy="838200"/>
          </a:xfrm>
        </p:spPr>
        <p:txBody>
          <a:bodyPr/>
          <a:lstStyle/>
          <a:p>
            <a:r>
              <a:rPr lang="en-US" dirty="0"/>
              <a:t>YARA</a:t>
            </a:r>
          </a:p>
        </p:txBody>
      </p:sp>
      <p:pic>
        <p:nvPicPr>
          <p:cNvPr id="41986" name="Picture 2">
            <a:extLst>
              <a:ext uri="{FF2B5EF4-FFF2-40B4-BE49-F238E27FC236}">
                <a16:creationId xmlns:a16="http://schemas.microsoft.com/office/drawing/2014/main" id="{AC2A9583-D4AB-FC61-4B68-E7659F5A7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5942" y="2209801"/>
            <a:ext cx="7541342" cy="3770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739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4D5D2-E33B-F894-24DA-83C52ABB4BB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F7B75EF-E2E6-6AB7-B8D7-077EC3EBD7C7}"/>
              </a:ext>
            </a:extLst>
          </p:cNvPr>
          <p:cNvSpPr>
            <a:spLocks noGrp="1"/>
          </p:cNvSpPr>
          <p:nvPr>
            <p:ph idx="1"/>
          </p:nvPr>
        </p:nvSpPr>
        <p:spPr>
          <a:xfrm>
            <a:off x="2209800" y="1828800"/>
            <a:ext cx="8153400" cy="3733800"/>
          </a:xfrm>
        </p:spPr>
        <p:txBody>
          <a:bodyPr>
            <a:normAutofit lnSpcReduction="10000"/>
          </a:bodyPr>
          <a:lstStyle/>
          <a:p>
            <a:r>
              <a:rPr lang="en-US" b="1" dirty="0"/>
              <a:t>Pattern Matching - </a:t>
            </a:r>
            <a:r>
              <a:rPr lang="en-US" dirty="0"/>
              <a:t>Ability to write descriptive rules based on textual or binary patterns found in files.</a:t>
            </a:r>
          </a:p>
          <a:p>
            <a:endParaRPr lang="en-US" b="1" dirty="0"/>
          </a:p>
          <a:p>
            <a:r>
              <a:rPr lang="en-US" b="1" dirty="0"/>
              <a:t>Flexibility - </a:t>
            </a:r>
            <a:r>
              <a:rPr lang="en-US" dirty="0"/>
              <a:t>YARA can be used across various platforms and integrates with other forensic tools.</a:t>
            </a:r>
          </a:p>
          <a:p>
            <a:endParaRPr lang="en-US" b="1" dirty="0"/>
          </a:p>
          <a:p>
            <a:pPr>
              <a:buFont typeface="Arial" panose="020B0604020202020204" pitchFamily="34" charset="0"/>
              <a:buChar char="•"/>
            </a:pPr>
            <a:r>
              <a:rPr lang="en-US" b="1" dirty="0"/>
              <a:t>Scalability - </a:t>
            </a:r>
            <a:r>
              <a:rPr lang="en-US" dirty="0"/>
              <a:t>Suitable for analyzing large sets of data efficiently and effectively.</a:t>
            </a:r>
          </a:p>
          <a:p>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DB169FE1-8BF7-B490-A9D2-6A1459C5D898}"/>
              </a:ext>
            </a:extLst>
          </p:cNvPr>
          <p:cNvSpPr>
            <a:spLocks noGrp="1"/>
          </p:cNvSpPr>
          <p:nvPr>
            <p:ph type="title"/>
          </p:nvPr>
        </p:nvSpPr>
        <p:spPr>
          <a:xfrm>
            <a:off x="1828800" y="685800"/>
            <a:ext cx="8686800" cy="838200"/>
          </a:xfrm>
        </p:spPr>
        <p:txBody>
          <a:bodyPr/>
          <a:lstStyle/>
          <a:p>
            <a:r>
              <a:rPr lang="en-US" dirty="0"/>
              <a:t>Core Features of YARA</a:t>
            </a:r>
          </a:p>
        </p:txBody>
      </p:sp>
    </p:spTree>
    <p:extLst>
      <p:ext uri="{BB962C8B-B14F-4D97-AF65-F5344CB8AC3E}">
        <p14:creationId xmlns:p14="http://schemas.microsoft.com/office/powerpoint/2010/main" val="42517786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7772400" cy="838200"/>
          </a:xfrm>
        </p:spPr>
        <p:txBody>
          <a:bodyPr/>
          <a:lstStyle/>
          <a:p>
            <a:r>
              <a:rPr lang="en-US" dirty="0"/>
              <a:t>Basic Syntax of YARA rules</a:t>
            </a:r>
          </a:p>
        </p:txBody>
      </p:sp>
      <p:sp>
        <p:nvSpPr>
          <p:cNvPr id="5123" name="Rectangle 3"/>
          <p:cNvSpPr>
            <a:spLocks noGrp="1" noChangeArrowheads="1"/>
          </p:cNvSpPr>
          <p:nvPr>
            <p:ph idx="1"/>
          </p:nvPr>
        </p:nvSpPr>
        <p:spPr>
          <a:xfrm>
            <a:off x="2133600" y="1752600"/>
            <a:ext cx="7772400" cy="4572000"/>
          </a:xfrm>
        </p:spPr>
        <p:txBody>
          <a:bodyPr/>
          <a:lstStyle/>
          <a:p>
            <a:pPr marL="0" indent="0">
              <a:buNone/>
            </a:pPr>
            <a:r>
              <a:rPr lang="en-US" dirty="0"/>
              <a:t>rule </a:t>
            </a:r>
            <a:r>
              <a:rPr lang="en-US" b="1" dirty="0" err="1"/>
              <a:t>RuleName</a:t>
            </a:r>
            <a:endParaRPr lang="en-US" b="1" dirty="0"/>
          </a:p>
          <a:p>
            <a:pPr marL="0" indent="0">
              <a:buNone/>
            </a:pPr>
            <a:r>
              <a:rPr lang="en-US" dirty="0"/>
              <a:t>{</a:t>
            </a:r>
          </a:p>
          <a:p>
            <a:pPr marL="0" indent="0">
              <a:buNone/>
            </a:pPr>
            <a:r>
              <a:rPr lang="en-US" dirty="0"/>
              <a:t>	</a:t>
            </a:r>
            <a:r>
              <a:rPr lang="en-US" b="1" dirty="0"/>
              <a:t>strings:</a:t>
            </a:r>
          </a:p>
          <a:p>
            <a:pPr marL="0" indent="0">
              <a:buNone/>
            </a:pPr>
            <a:r>
              <a:rPr lang="en-US" dirty="0"/>
              <a:t>	$s1=“text here”</a:t>
            </a:r>
          </a:p>
          <a:p>
            <a:pPr marL="0" indent="0">
              <a:buNone/>
            </a:pPr>
            <a:r>
              <a:rPr lang="en-US" dirty="0"/>
              <a:t>	</a:t>
            </a:r>
          </a:p>
          <a:p>
            <a:pPr marL="0" indent="0">
              <a:buNone/>
            </a:pPr>
            <a:r>
              <a:rPr lang="en-US" dirty="0"/>
              <a:t>	</a:t>
            </a:r>
            <a:r>
              <a:rPr lang="en-US" b="1" dirty="0"/>
              <a:t>condition:</a:t>
            </a:r>
          </a:p>
          <a:p>
            <a:pPr marL="0" indent="0">
              <a:buNone/>
            </a:pPr>
            <a:r>
              <a:rPr lang="en-US" dirty="0"/>
              <a:t>	$s1</a:t>
            </a:r>
          </a:p>
          <a:p>
            <a:pPr marL="0" indent="0">
              <a:buNone/>
            </a:pPr>
            <a:r>
              <a:rPr lang="en-US" dirty="0"/>
              <a:t>}</a:t>
            </a:r>
          </a:p>
        </p:txBody>
      </p:sp>
      <p:sp>
        <p:nvSpPr>
          <p:cNvPr id="2" name="TextBox 1">
            <a:extLst>
              <a:ext uri="{FF2B5EF4-FFF2-40B4-BE49-F238E27FC236}">
                <a16:creationId xmlns:a16="http://schemas.microsoft.com/office/drawing/2014/main" id="{91533A01-20D7-0A8A-0190-636FCA0D9A6B}"/>
              </a:ext>
            </a:extLst>
          </p:cNvPr>
          <p:cNvSpPr txBox="1"/>
          <p:nvPr/>
        </p:nvSpPr>
        <p:spPr>
          <a:xfrm rot="19767816">
            <a:off x="5639448" y="2188369"/>
            <a:ext cx="1218603" cy="307777"/>
          </a:xfrm>
          <a:prstGeom prst="rect">
            <a:avLst/>
          </a:prstGeom>
          <a:noFill/>
        </p:spPr>
        <p:txBody>
          <a:bodyPr wrap="none" rtlCol="0">
            <a:spAutoFit/>
          </a:bodyPr>
          <a:lstStyle/>
          <a:p>
            <a:r>
              <a:rPr lang="en-US" b="1" dirty="0">
                <a:solidFill>
                  <a:srgbClr val="00B0F0"/>
                </a:solidFill>
              </a:rPr>
              <a:t>Text Strings</a:t>
            </a:r>
          </a:p>
        </p:txBody>
      </p:sp>
      <p:sp>
        <p:nvSpPr>
          <p:cNvPr id="3" name="TextBox 2">
            <a:extLst>
              <a:ext uri="{FF2B5EF4-FFF2-40B4-BE49-F238E27FC236}">
                <a16:creationId xmlns:a16="http://schemas.microsoft.com/office/drawing/2014/main" id="{DE951522-E30B-6D10-5123-E481A8A56217}"/>
              </a:ext>
            </a:extLst>
          </p:cNvPr>
          <p:cNvSpPr txBox="1"/>
          <p:nvPr/>
        </p:nvSpPr>
        <p:spPr>
          <a:xfrm>
            <a:off x="5986723" y="3338153"/>
            <a:ext cx="1180131" cy="307777"/>
          </a:xfrm>
          <a:prstGeom prst="rect">
            <a:avLst/>
          </a:prstGeom>
          <a:noFill/>
        </p:spPr>
        <p:txBody>
          <a:bodyPr wrap="none" rtlCol="0">
            <a:spAutoFit/>
          </a:bodyPr>
          <a:lstStyle/>
          <a:p>
            <a:r>
              <a:rPr lang="en-US" b="1" dirty="0">
                <a:solidFill>
                  <a:srgbClr val="00B0F0"/>
                </a:solidFill>
              </a:rPr>
              <a:t>Hex Strings</a:t>
            </a:r>
          </a:p>
        </p:txBody>
      </p:sp>
      <p:sp>
        <p:nvSpPr>
          <p:cNvPr id="4" name="TextBox 3">
            <a:extLst>
              <a:ext uri="{FF2B5EF4-FFF2-40B4-BE49-F238E27FC236}">
                <a16:creationId xmlns:a16="http://schemas.microsoft.com/office/drawing/2014/main" id="{D133762D-8F70-CF96-0CD1-AEA1C7B9175A}"/>
              </a:ext>
            </a:extLst>
          </p:cNvPr>
          <p:cNvSpPr txBox="1"/>
          <p:nvPr/>
        </p:nvSpPr>
        <p:spPr>
          <a:xfrm rot="1973517">
            <a:off x="5857203" y="4526204"/>
            <a:ext cx="1409360" cy="307777"/>
          </a:xfrm>
          <a:prstGeom prst="rect">
            <a:avLst/>
          </a:prstGeom>
          <a:noFill/>
        </p:spPr>
        <p:txBody>
          <a:bodyPr wrap="none" rtlCol="0">
            <a:spAutoFit/>
          </a:bodyPr>
          <a:lstStyle/>
          <a:p>
            <a:r>
              <a:rPr lang="en-US" b="1" dirty="0" err="1">
                <a:solidFill>
                  <a:srgbClr val="00B0F0"/>
                </a:solidFill>
              </a:rPr>
              <a:t>RegEx</a:t>
            </a:r>
            <a:r>
              <a:rPr lang="en-US" b="1" dirty="0">
                <a:solidFill>
                  <a:srgbClr val="00B0F0"/>
                </a:solidFill>
              </a:rPr>
              <a:t> Strings</a:t>
            </a:r>
          </a:p>
        </p:txBody>
      </p:sp>
      <p:cxnSp>
        <p:nvCxnSpPr>
          <p:cNvPr id="6" name="Straight Arrow Connector 5">
            <a:extLst>
              <a:ext uri="{FF2B5EF4-FFF2-40B4-BE49-F238E27FC236}">
                <a16:creationId xmlns:a16="http://schemas.microsoft.com/office/drawing/2014/main" id="{3A912466-D17D-9F8F-E85C-E7429DC22E17}"/>
              </a:ext>
            </a:extLst>
          </p:cNvPr>
          <p:cNvCxnSpPr>
            <a:cxnSpLocks/>
          </p:cNvCxnSpPr>
          <p:nvPr/>
        </p:nvCxnSpPr>
        <p:spPr bwMode="auto">
          <a:xfrm flipH="1">
            <a:off x="5368256" y="3568984"/>
            <a:ext cx="65154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7" name="Straight Arrow Connector 6">
            <a:extLst>
              <a:ext uri="{FF2B5EF4-FFF2-40B4-BE49-F238E27FC236}">
                <a16:creationId xmlns:a16="http://schemas.microsoft.com/office/drawing/2014/main" id="{2D69DB6B-AC0E-2DD1-25F8-72B22B8BA82E}"/>
              </a:ext>
            </a:extLst>
          </p:cNvPr>
          <p:cNvCxnSpPr>
            <a:cxnSpLocks/>
          </p:cNvCxnSpPr>
          <p:nvPr/>
        </p:nvCxnSpPr>
        <p:spPr bwMode="auto">
          <a:xfrm flipH="1">
            <a:off x="4953000" y="2819400"/>
            <a:ext cx="605582" cy="518752"/>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C0CC8DD9-3051-83E8-58F0-6866E4D7E0CB}"/>
              </a:ext>
            </a:extLst>
          </p:cNvPr>
          <p:cNvCxnSpPr>
            <a:cxnSpLocks/>
          </p:cNvCxnSpPr>
          <p:nvPr/>
        </p:nvCxnSpPr>
        <p:spPr bwMode="auto">
          <a:xfrm flipH="1" flipV="1">
            <a:off x="5105401" y="3707017"/>
            <a:ext cx="588627" cy="395369"/>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14" name="Rectangle 2">
            <a:extLst>
              <a:ext uri="{FF2B5EF4-FFF2-40B4-BE49-F238E27FC236}">
                <a16:creationId xmlns:a16="http://schemas.microsoft.com/office/drawing/2014/main" id="{18304CB5-35C3-78FC-D8F2-0E351013D9AD}"/>
              </a:ext>
            </a:extLst>
          </p:cNvPr>
          <p:cNvSpPr txBox="1">
            <a:spLocks noChangeArrowheads="1"/>
          </p:cNvSpPr>
          <p:nvPr/>
        </p:nvSpPr>
        <p:spPr bwMode="auto">
          <a:xfrm>
            <a:off x="3962400" y="5510982"/>
            <a:ext cx="60960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yara64.exe &lt;</a:t>
            </a:r>
            <a:r>
              <a:rPr lang="en-US" sz="2400" b="1" dirty="0" err="1">
                <a:solidFill>
                  <a:srgbClr val="FF0000"/>
                </a:solidFill>
              </a:rPr>
              <a:t>yara</a:t>
            </a:r>
            <a:r>
              <a:rPr lang="en-US" sz="2400" b="1" dirty="0">
                <a:solidFill>
                  <a:srgbClr val="FF0000"/>
                </a:solidFill>
              </a:rPr>
              <a:t> rule file&gt; &lt;filename&gt; OR</a:t>
            </a:r>
          </a:p>
          <a:p>
            <a:pPr algn="l"/>
            <a:r>
              <a:rPr lang="en-US" sz="2400" b="1" dirty="0">
                <a:solidFill>
                  <a:srgbClr val="FF0000"/>
                </a:solidFill>
              </a:rPr>
              <a:t>yara64.exe &lt;</a:t>
            </a:r>
            <a:r>
              <a:rPr lang="en-US" sz="2400" b="1" dirty="0" err="1">
                <a:solidFill>
                  <a:srgbClr val="FF0000"/>
                </a:solidFill>
              </a:rPr>
              <a:t>yara</a:t>
            </a:r>
            <a:r>
              <a:rPr lang="en-US" sz="2400" b="1" dirty="0">
                <a:solidFill>
                  <a:srgbClr val="FF0000"/>
                </a:solidFill>
              </a:rPr>
              <a:t> rule file&gt; -r &lt;directory&gt;</a:t>
            </a:r>
          </a:p>
        </p:txBody>
      </p:sp>
    </p:spTree>
    <p:extLst>
      <p:ext uri="{BB962C8B-B14F-4D97-AF65-F5344CB8AC3E}">
        <p14:creationId xmlns:p14="http://schemas.microsoft.com/office/powerpoint/2010/main" val="2052191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7772400" cy="838200"/>
          </a:xfrm>
        </p:spPr>
        <p:txBody>
          <a:bodyPr/>
          <a:lstStyle/>
          <a:p>
            <a:r>
              <a:rPr lang="en-US" dirty="0"/>
              <a:t>Text String Example</a:t>
            </a:r>
          </a:p>
        </p:txBody>
      </p:sp>
      <p:sp>
        <p:nvSpPr>
          <p:cNvPr id="5123" name="Rectangle 3"/>
          <p:cNvSpPr>
            <a:spLocks noGrp="1" noChangeArrowheads="1"/>
          </p:cNvSpPr>
          <p:nvPr>
            <p:ph idx="1"/>
          </p:nvPr>
        </p:nvSpPr>
        <p:spPr>
          <a:xfrm>
            <a:off x="2362200" y="1184564"/>
            <a:ext cx="7772400" cy="4114800"/>
          </a:xfrm>
        </p:spPr>
        <p:txBody>
          <a:bodyPr>
            <a:normAutofit fontScale="92500" lnSpcReduction="10000"/>
          </a:bodyPr>
          <a:lstStyle/>
          <a:p>
            <a:pPr marL="0" indent="0" algn="ctr">
              <a:buNone/>
            </a:pPr>
            <a:r>
              <a:rPr lang="en-US" dirty="0" err="1">
                <a:solidFill>
                  <a:srgbClr val="FF0000"/>
                </a:solidFill>
              </a:rPr>
              <a:t>find_string.yar</a:t>
            </a:r>
            <a:endParaRPr lang="en-US" dirty="0">
              <a:solidFill>
                <a:srgbClr val="FF0000"/>
              </a:solidFill>
            </a:endParaRPr>
          </a:p>
          <a:p>
            <a:pPr marL="0" indent="0">
              <a:buNone/>
            </a:pPr>
            <a:r>
              <a:rPr lang="en-US" dirty="0"/>
              <a:t>rule </a:t>
            </a:r>
            <a:r>
              <a:rPr lang="en-US" dirty="0" err="1"/>
              <a:t>String_Found</a:t>
            </a:r>
            <a:endParaRPr lang="en-US" b="1" dirty="0"/>
          </a:p>
          <a:p>
            <a:pPr marL="0" indent="0">
              <a:buNone/>
            </a:pPr>
            <a:r>
              <a:rPr lang="en-US" dirty="0"/>
              <a:t>{</a:t>
            </a:r>
          </a:p>
          <a:p>
            <a:pPr marL="0" indent="0">
              <a:buNone/>
            </a:pPr>
            <a:r>
              <a:rPr lang="en-US" dirty="0"/>
              <a:t>	strings:</a:t>
            </a:r>
          </a:p>
          <a:p>
            <a:pPr marL="0" indent="0">
              <a:buNone/>
            </a:pPr>
            <a:r>
              <a:rPr lang="en-US" dirty="0"/>
              <a:t>	$s1=“Maryland”</a:t>
            </a:r>
          </a:p>
          <a:p>
            <a:pPr marL="0" indent="0">
              <a:buNone/>
            </a:pPr>
            <a:r>
              <a:rPr lang="en-US" dirty="0"/>
              <a:t>	</a:t>
            </a:r>
          </a:p>
          <a:p>
            <a:pPr marL="0" indent="0">
              <a:buNone/>
            </a:pPr>
            <a:r>
              <a:rPr lang="en-US" dirty="0"/>
              <a:t>	condition:</a:t>
            </a:r>
          </a:p>
          <a:p>
            <a:pPr marL="0" indent="0">
              <a:buNone/>
            </a:pPr>
            <a:r>
              <a:rPr lang="en-US" dirty="0"/>
              <a:t>	$s1</a:t>
            </a:r>
          </a:p>
          <a:p>
            <a:pPr marL="0" indent="0">
              <a:buNone/>
            </a:pPr>
            <a:r>
              <a:rPr lang="en-US" dirty="0"/>
              <a:t>}</a:t>
            </a:r>
          </a:p>
        </p:txBody>
      </p:sp>
      <p:sp>
        <p:nvSpPr>
          <p:cNvPr id="5" name="Rectangle 2">
            <a:extLst>
              <a:ext uri="{FF2B5EF4-FFF2-40B4-BE49-F238E27FC236}">
                <a16:creationId xmlns:a16="http://schemas.microsoft.com/office/drawing/2014/main" id="{96FB5917-B5CD-CA0A-D1C9-2D6448C386B1}"/>
              </a:ext>
            </a:extLst>
          </p:cNvPr>
          <p:cNvSpPr txBox="1">
            <a:spLocks noChangeArrowheads="1"/>
          </p:cNvSpPr>
          <p:nvPr/>
        </p:nvSpPr>
        <p:spPr bwMode="auto">
          <a:xfrm>
            <a:off x="2590800" y="5486400"/>
            <a:ext cx="84582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yara64.exe </a:t>
            </a:r>
            <a:r>
              <a:rPr lang="en-US" sz="2400" b="1" dirty="0" err="1">
                <a:solidFill>
                  <a:srgbClr val="FF0000"/>
                </a:solidFill>
              </a:rPr>
              <a:t>find_string.yar</a:t>
            </a:r>
            <a:r>
              <a:rPr lang="en-US" sz="2400" b="1" dirty="0">
                <a:solidFill>
                  <a:srgbClr val="FF0000"/>
                </a:solidFill>
              </a:rPr>
              <a:t> –r files OR</a:t>
            </a:r>
          </a:p>
          <a:p>
            <a:pPr algn="l"/>
            <a:r>
              <a:rPr lang="en-US" sz="2400" b="1" dirty="0">
                <a:solidFill>
                  <a:srgbClr val="FF0000"/>
                </a:solidFill>
              </a:rPr>
              <a:t>yara64.exe </a:t>
            </a:r>
            <a:r>
              <a:rPr lang="en-US" sz="2400" b="1" dirty="0" err="1">
                <a:solidFill>
                  <a:srgbClr val="FF0000"/>
                </a:solidFill>
              </a:rPr>
              <a:t>find_string.yar</a:t>
            </a:r>
            <a:r>
              <a:rPr lang="en-US" sz="2400" b="1" dirty="0">
                <a:solidFill>
                  <a:srgbClr val="FF0000"/>
                </a:solidFill>
              </a:rPr>
              <a:t> –r files –s  </a:t>
            </a:r>
            <a:r>
              <a:rPr lang="en-US" sz="2400" b="1" i="1" dirty="0">
                <a:solidFill>
                  <a:srgbClr val="FF0000"/>
                </a:solidFill>
              </a:rPr>
              <a:t>(shows matched strings)</a:t>
            </a:r>
          </a:p>
        </p:txBody>
      </p:sp>
    </p:spTree>
    <p:extLst>
      <p:ext uri="{BB962C8B-B14F-4D97-AF65-F5344CB8AC3E}">
        <p14:creationId xmlns:p14="http://schemas.microsoft.com/office/powerpoint/2010/main" val="1631664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8229600" cy="838200"/>
          </a:xfrm>
        </p:spPr>
        <p:txBody>
          <a:bodyPr/>
          <a:lstStyle/>
          <a:p>
            <a:r>
              <a:rPr lang="en-US" dirty="0"/>
              <a:t>Text String (case-insensitive)</a:t>
            </a:r>
          </a:p>
        </p:txBody>
      </p:sp>
      <p:sp>
        <p:nvSpPr>
          <p:cNvPr id="5123" name="Rectangle 3"/>
          <p:cNvSpPr>
            <a:spLocks noGrp="1" noChangeArrowheads="1"/>
          </p:cNvSpPr>
          <p:nvPr>
            <p:ph idx="1"/>
          </p:nvPr>
        </p:nvSpPr>
        <p:spPr>
          <a:xfrm>
            <a:off x="2362200" y="1184564"/>
            <a:ext cx="7772400" cy="4114800"/>
          </a:xfrm>
        </p:spPr>
        <p:txBody>
          <a:bodyPr>
            <a:normAutofit fontScale="92500" lnSpcReduction="10000"/>
          </a:bodyPr>
          <a:lstStyle/>
          <a:p>
            <a:pPr marL="0" indent="0" algn="ctr">
              <a:buNone/>
            </a:pPr>
            <a:r>
              <a:rPr lang="en-US" dirty="0" err="1">
                <a:solidFill>
                  <a:srgbClr val="FF0000"/>
                </a:solidFill>
              </a:rPr>
              <a:t>find_string.yar</a:t>
            </a:r>
            <a:endParaRPr lang="en-US" dirty="0">
              <a:solidFill>
                <a:srgbClr val="FF0000"/>
              </a:solidFill>
            </a:endParaRPr>
          </a:p>
          <a:p>
            <a:pPr marL="0" indent="0">
              <a:buNone/>
            </a:pPr>
            <a:r>
              <a:rPr lang="en-US" dirty="0"/>
              <a:t>rule </a:t>
            </a:r>
            <a:r>
              <a:rPr lang="en-US" dirty="0" err="1"/>
              <a:t>String_Found</a:t>
            </a:r>
            <a:endParaRPr lang="en-US" b="1" dirty="0"/>
          </a:p>
          <a:p>
            <a:pPr marL="0" indent="0">
              <a:buNone/>
            </a:pPr>
            <a:r>
              <a:rPr lang="en-US" dirty="0"/>
              <a:t>{</a:t>
            </a:r>
          </a:p>
          <a:p>
            <a:pPr marL="0" indent="0">
              <a:buNone/>
            </a:pPr>
            <a:r>
              <a:rPr lang="en-US" dirty="0"/>
              <a:t>	strings:</a:t>
            </a:r>
          </a:p>
          <a:p>
            <a:pPr marL="0" indent="0">
              <a:buNone/>
            </a:pPr>
            <a:r>
              <a:rPr lang="en-US" dirty="0"/>
              <a:t>	$s1=“</a:t>
            </a:r>
            <a:r>
              <a:rPr lang="en-US" dirty="0" err="1"/>
              <a:t>maryland</a:t>
            </a:r>
            <a:r>
              <a:rPr lang="en-US" dirty="0"/>
              <a:t>” </a:t>
            </a:r>
            <a:r>
              <a:rPr lang="en-US" dirty="0" err="1"/>
              <a:t>nocase</a:t>
            </a:r>
            <a:endParaRPr lang="en-US" dirty="0"/>
          </a:p>
          <a:p>
            <a:pPr marL="0" indent="0">
              <a:buNone/>
            </a:pPr>
            <a:r>
              <a:rPr lang="en-US" dirty="0"/>
              <a:t>	</a:t>
            </a:r>
          </a:p>
          <a:p>
            <a:pPr marL="0" indent="0">
              <a:buNone/>
            </a:pPr>
            <a:r>
              <a:rPr lang="en-US" dirty="0"/>
              <a:t>	condition:</a:t>
            </a:r>
          </a:p>
          <a:p>
            <a:pPr marL="0" indent="0">
              <a:buNone/>
            </a:pPr>
            <a:r>
              <a:rPr lang="en-US" dirty="0"/>
              <a:t>	$s1</a:t>
            </a:r>
          </a:p>
          <a:p>
            <a:pPr marL="0" indent="0">
              <a:buNone/>
            </a:pPr>
            <a:r>
              <a:rPr lang="en-US" dirty="0"/>
              <a:t>}</a:t>
            </a:r>
          </a:p>
        </p:txBody>
      </p:sp>
      <p:sp>
        <p:nvSpPr>
          <p:cNvPr id="5" name="Rectangle 2">
            <a:extLst>
              <a:ext uri="{FF2B5EF4-FFF2-40B4-BE49-F238E27FC236}">
                <a16:creationId xmlns:a16="http://schemas.microsoft.com/office/drawing/2014/main" id="{96FB5917-B5CD-CA0A-D1C9-2D6448C386B1}"/>
              </a:ext>
            </a:extLst>
          </p:cNvPr>
          <p:cNvSpPr txBox="1">
            <a:spLocks noChangeArrowheads="1"/>
          </p:cNvSpPr>
          <p:nvPr/>
        </p:nvSpPr>
        <p:spPr bwMode="auto">
          <a:xfrm>
            <a:off x="2590800" y="5509414"/>
            <a:ext cx="84582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yara64.exe </a:t>
            </a:r>
            <a:r>
              <a:rPr lang="en-US" sz="2400" b="1" dirty="0" err="1">
                <a:solidFill>
                  <a:srgbClr val="FF0000"/>
                </a:solidFill>
              </a:rPr>
              <a:t>find_string.yar</a:t>
            </a:r>
            <a:r>
              <a:rPr lang="en-US" sz="2400" b="1" dirty="0">
                <a:solidFill>
                  <a:srgbClr val="FF0000"/>
                </a:solidFill>
              </a:rPr>
              <a:t> –r files OR</a:t>
            </a:r>
          </a:p>
          <a:p>
            <a:pPr algn="l"/>
            <a:r>
              <a:rPr lang="en-US" sz="2400" b="1" dirty="0">
                <a:solidFill>
                  <a:srgbClr val="FF0000"/>
                </a:solidFill>
              </a:rPr>
              <a:t>yara64.exe </a:t>
            </a:r>
            <a:r>
              <a:rPr lang="en-US" sz="2400" b="1" dirty="0" err="1">
                <a:solidFill>
                  <a:srgbClr val="FF0000"/>
                </a:solidFill>
              </a:rPr>
              <a:t>find_string.yar</a:t>
            </a:r>
            <a:r>
              <a:rPr lang="en-US" sz="2400" b="1" dirty="0">
                <a:solidFill>
                  <a:srgbClr val="FF0000"/>
                </a:solidFill>
              </a:rPr>
              <a:t> –r files –s  </a:t>
            </a:r>
            <a:r>
              <a:rPr lang="en-US" sz="2400" b="1" i="1" dirty="0">
                <a:solidFill>
                  <a:srgbClr val="FF0000"/>
                </a:solidFill>
              </a:rPr>
              <a:t>(shows matched strings)</a:t>
            </a:r>
          </a:p>
        </p:txBody>
      </p:sp>
      <p:sp>
        <p:nvSpPr>
          <p:cNvPr id="2" name="TextBox 1">
            <a:extLst>
              <a:ext uri="{FF2B5EF4-FFF2-40B4-BE49-F238E27FC236}">
                <a16:creationId xmlns:a16="http://schemas.microsoft.com/office/drawing/2014/main" id="{B3D66DE3-D10C-E8CA-53FF-3F262A340612}"/>
              </a:ext>
            </a:extLst>
          </p:cNvPr>
          <p:cNvSpPr txBox="1"/>
          <p:nvPr/>
        </p:nvSpPr>
        <p:spPr>
          <a:xfrm>
            <a:off x="7628867" y="3348336"/>
            <a:ext cx="1555234" cy="307777"/>
          </a:xfrm>
          <a:prstGeom prst="rect">
            <a:avLst/>
          </a:prstGeom>
          <a:noFill/>
        </p:spPr>
        <p:txBody>
          <a:bodyPr wrap="none" rtlCol="0">
            <a:spAutoFit/>
          </a:bodyPr>
          <a:lstStyle/>
          <a:p>
            <a:r>
              <a:rPr lang="en-US" b="1" dirty="0">
                <a:solidFill>
                  <a:srgbClr val="00B0F0"/>
                </a:solidFill>
              </a:rPr>
              <a:t>case insensitive</a:t>
            </a:r>
          </a:p>
        </p:txBody>
      </p:sp>
      <p:cxnSp>
        <p:nvCxnSpPr>
          <p:cNvPr id="3" name="Straight Arrow Connector 2">
            <a:extLst>
              <a:ext uri="{FF2B5EF4-FFF2-40B4-BE49-F238E27FC236}">
                <a16:creationId xmlns:a16="http://schemas.microsoft.com/office/drawing/2014/main" id="{A5AB601E-89D3-6F30-DDE0-8B4B7C65DC84}"/>
              </a:ext>
            </a:extLst>
          </p:cNvPr>
          <p:cNvCxnSpPr>
            <a:cxnSpLocks/>
          </p:cNvCxnSpPr>
          <p:nvPr/>
        </p:nvCxnSpPr>
        <p:spPr bwMode="auto">
          <a:xfrm flipH="1">
            <a:off x="7010401" y="3579167"/>
            <a:ext cx="651545"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28172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8229600" cy="838200"/>
          </a:xfrm>
        </p:spPr>
        <p:txBody>
          <a:bodyPr/>
          <a:lstStyle/>
          <a:p>
            <a:r>
              <a:rPr lang="en-US" dirty="0"/>
              <a:t>Hex String</a:t>
            </a:r>
          </a:p>
        </p:txBody>
      </p:sp>
      <p:sp>
        <p:nvSpPr>
          <p:cNvPr id="5123" name="Rectangle 3"/>
          <p:cNvSpPr>
            <a:spLocks noGrp="1" noChangeArrowheads="1"/>
          </p:cNvSpPr>
          <p:nvPr>
            <p:ph idx="1"/>
          </p:nvPr>
        </p:nvSpPr>
        <p:spPr>
          <a:xfrm>
            <a:off x="2057400" y="1184564"/>
            <a:ext cx="7772400" cy="4114800"/>
          </a:xfrm>
        </p:spPr>
        <p:txBody>
          <a:bodyPr>
            <a:normAutofit fontScale="92500" lnSpcReduction="10000"/>
          </a:bodyPr>
          <a:lstStyle/>
          <a:p>
            <a:pPr marL="0" indent="0" algn="ctr">
              <a:buNone/>
            </a:pPr>
            <a:r>
              <a:rPr lang="en-US" dirty="0" err="1">
                <a:solidFill>
                  <a:srgbClr val="FF0000"/>
                </a:solidFill>
              </a:rPr>
              <a:t>find_hex.yar</a:t>
            </a:r>
            <a:endParaRPr lang="en-US" dirty="0">
              <a:solidFill>
                <a:srgbClr val="FF0000"/>
              </a:solidFill>
            </a:endParaRPr>
          </a:p>
          <a:p>
            <a:pPr marL="0" indent="0">
              <a:buNone/>
            </a:pPr>
            <a:r>
              <a:rPr lang="en-US" dirty="0"/>
              <a:t>rule </a:t>
            </a:r>
            <a:r>
              <a:rPr lang="en-US" dirty="0" err="1"/>
              <a:t>HEX_String_Found</a:t>
            </a:r>
            <a:endParaRPr lang="en-US" b="1" dirty="0"/>
          </a:p>
          <a:p>
            <a:pPr marL="0" indent="0">
              <a:buNone/>
            </a:pPr>
            <a:r>
              <a:rPr lang="en-US" dirty="0"/>
              <a:t>{</a:t>
            </a:r>
          </a:p>
          <a:p>
            <a:pPr marL="0" indent="0">
              <a:buNone/>
            </a:pPr>
            <a:r>
              <a:rPr lang="en-US" dirty="0"/>
              <a:t>	strings:</a:t>
            </a:r>
          </a:p>
          <a:p>
            <a:pPr marL="0" indent="0">
              <a:buNone/>
            </a:pPr>
            <a:r>
              <a:rPr lang="en-US" dirty="0"/>
              <a:t>	$s1={2C 3A EB 48 CA AF 22 BC}</a:t>
            </a:r>
          </a:p>
          <a:p>
            <a:pPr marL="0" indent="0">
              <a:buNone/>
            </a:pPr>
            <a:r>
              <a:rPr lang="en-US" dirty="0"/>
              <a:t>	</a:t>
            </a:r>
          </a:p>
          <a:p>
            <a:pPr marL="0" indent="0">
              <a:buNone/>
            </a:pPr>
            <a:r>
              <a:rPr lang="en-US" dirty="0"/>
              <a:t>	condition:</a:t>
            </a:r>
          </a:p>
          <a:p>
            <a:pPr marL="0" indent="0">
              <a:buNone/>
            </a:pPr>
            <a:r>
              <a:rPr lang="en-US" dirty="0"/>
              <a:t>	$s1</a:t>
            </a:r>
          </a:p>
          <a:p>
            <a:pPr marL="0" indent="0">
              <a:buNone/>
            </a:pPr>
            <a:r>
              <a:rPr lang="en-US" dirty="0"/>
              <a:t>}</a:t>
            </a:r>
          </a:p>
        </p:txBody>
      </p:sp>
      <p:sp>
        <p:nvSpPr>
          <p:cNvPr id="5" name="Rectangle 2">
            <a:extLst>
              <a:ext uri="{FF2B5EF4-FFF2-40B4-BE49-F238E27FC236}">
                <a16:creationId xmlns:a16="http://schemas.microsoft.com/office/drawing/2014/main" id="{96FB5917-B5CD-CA0A-D1C9-2D6448C386B1}"/>
              </a:ext>
            </a:extLst>
          </p:cNvPr>
          <p:cNvSpPr txBox="1">
            <a:spLocks noChangeArrowheads="1"/>
          </p:cNvSpPr>
          <p:nvPr/>
        </p:nvSpPr>
        <p:spPr bwMode="auto">
          <a:xfrm>
            <a:off x="2590800" y="5509414"/>
            <a:ext cx="84582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yara64.exe </a:t>
            </a:r>
            <a:r>
              <a:rPr lang="en-US" sz="2400" b="1" dirty="0" err="1">
                <a:solidFill>
                  <a:srgbClr val="FF0000"/>
                </a:solidFill>
              </a:rPr>
              <a:t>find_hex.yar</a:t>
            </a:r>
            <a:r>
              <a:rPr lang="en-US" sz="2400" b="1" dirty="0">
                <a:solidFill>
                  <a:srgbClr val="FF0000"/>
                </a:solidFill>
              </a:rPr>
              <a:t> –r files OR</a:t>
            </a:r>
          </a:p>
          <a:p>
            <a:pPr algn="l"/>
            <a:r>
              <a:rPr lang="en-US" sz="2400" b="1" dirty="0">
                <a:solidFill>
                  <a:srgbClr val="FF0000"/>
                </a:solidFill>
              </a:rPr>
              <a:t>yara64.exe </a:t>
            </a:r>
            <a:r>
              <a:rPr lang="en-US" sz="2400" b="1" dirty="0" err="1">
                <a:solidFill>
                  <a:srgbClr val="FF0000"/>
                </a:solidFill>
              </a:rPr>
              <a:t>find_hex.yar</a:t>
            </a:r>
            <a:r>
              <a:rPr lang="en-US" sz="2400" b="1" dirty="0">
                <a:solidFill>
                  <a:srgbClr val="FF0000"/>
                </a:solidFill>
              </a:rPr>
              <a:t> –r files –s  </a:t>
            </a:r>
            <a:r>
              <a:rPr lang="en-US" sz="2400" b="1" i="1" dirty="0">
                <a:solidFill>
                  <a:srgbClr val="FF0000"/>
                </a:solidFill>
              </a:rPr>
              <a:t>(shows matched strings)</a:t>
            </a:r>
          </a:p>
        </p:txBody>
      </p:sp>
    </p:spTree>
    <p:extLst>
      <p:ext uri="{BB962C8B-B14F-4D97-AF65-F5344CB8AC3E}">
        <p14:creationId xmlns:p14="http://schemas.microsoft.com/office/powerpoint/2010/main" val="11674055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8229600" cy="838200"/>
          </a:xfrm>
        </p:spPr>
        <p:txBody>
          <a:bodyPr/>
          <a:lstStyle/>
          <a:p>
            <a:r>
              <a:rPr lang="en-US" dirty="0"/>
              <a:t>Text String: IP Address</a:t>
            </a:r>
          </a:p>
        </p:txBody>
      </p:sp>
      <p:sp>
        <p:nvSpPr>
          <p:cNvPr id="5123" name="Rectangle 3"/>
          <p:cNvSpPr>
            <a:spLocks noGrp="1" noChangeArrowheads="1"/>
          </p:cNvSpPr>
          <p:nvPr>
            <p:ph idx="1"/>
          </p:nvPr>
        </p:nvSpPr>
        <p:spPr>
          <a:xfrm>
            <a:off x="1905000" y="1184564"/>
            <a:ext cx="7772400" cy="4114800"/>
          </a:xfrm>
        </p:spPr>
        <p:txBody>
          <a:bodyPr>
            <a:normAutofit fontScale="92500" lnSpcReduction="10000"/>
          </a:bodyPr>
          <a:lstStyle/>
          <a:p>
            <a:pPr marL="0" indent="0" algn="ctr">
              <a:buNone/>
            </a:pPr>
            <a:r>
              <a:rPr lang="en-US" dirty="0" err="1">
                <a:solidFill>
                  <a:srgbClr val="FF0000"/>
                </a:solidFill>
              </a:rPr>
              <a:t>find_ip.yar</a:t>
            </a:r>
            <a:endParaRPr lang="en-US" dirty="0">
              <a:solidFill>
                <a:srgbClr val="FF0000"/>
              </a:solidFill>
            </a:endParaRPr>
          </a:p>
          <a:p>
            <a:pPr marL="0" indent="0">
              <a:buNone/>
            </a:pPr>
            <a:r>
              <a:rPr lang="en-US" dirty="0"/>
              <a:t>rule </a:t>
            </a:r>
            <a:r>
              <a:rPr lang="en-US" dirty="0" err="1"/>
              <a:t>Suspicious_IP_Found</a:t>
            </a:r>
            <a:endParaRPr lang="en-US" b="1" dirty="0"/>
          </a:p>
          <a:p>
            <a:pPr marL="0" indent="0">
              <a:buNone/>
            </a:pPr>
            <a:r>
              <a:rPr lang="en-US" dirty="0"/>
              <a:t>{</a:t>
            </a:r>
          </a:p>
          <a:p>
            <a:pPr marL="0" indent="0">
              <a:buNone/>
            </a:pPr>
            <a:r>
              <a:rPr lang="en-US" dirty="0"/>
              <a:t>	strings:</a:t>
            </a:r>
          </a:p>
          <a:p>
            <a:pPr marL="0" indent="0">
              <a:buNone/>
            </a:pPr>
            <a:r>
              <a:rPr lang="en-US" dirty="0"/>
              <a:t>	$s1=“10.2.19.68”</a:t>
            </a:r>
          </a:p>
          <a:p>
            <a:pPr marL="0" indent="0">
              <a:buNone/>
            </a:pPr>
            <a:r>
              <a:rPr lang="en-US" dirty="0"/>
              <a:t>	</a:t>
            </a:r>
          </a:p>
          <a:p>
            <a:pPr marL="0" indent="0">
              <a:buNone/>
            </a:pPr>
            <a:r>
              <a:rPr lang="en-US" dirty="0"/>
              <a:t>	condition:</a:t>
            </a:r>
          </a:p>
          <a:p>
            <a:pPr marL="0" indent="0">
              <a:buNone/>
            </a:pPr>
            <a:r>
              <a:rPr lang="en-US" dirty="0"/>
              <a:t>	$s1</a:t>
            </a:r>
          </a:p>
          <a:p>
            <a:pPr marL="0" indent="0">
              <a:buNone/>
            </a:pPr>
            <a:r>
              <a:rPr lang="en-US" dirty="0"/>
              <a:t>}</a:t>
            </a:r>
          </a:p>
        </p:txBody>
      </p:sp>
      <p:sp>
        <p:nvSpPr>
          <p:cNvPr id="5" name="Rectangle 2">
            <a:extLst>
              <a:ext uri="{FF2B5EF4-FFF2-40B4-BE49-F238E27FC236}">
                <a16:creationId xmlns:a16="http://schemas.microsoft.com/office/drawing/2014/main" id="{96FB5917-B5CD-CA0A-D1C9-2D6448C386B1}"/>
              </a:ext>
            </a:extLst>
          </p:cNvPr>
          <p:cNvSpPr txBox="1">
            <a:spLocks noChangeArrowheads="1"/>
          </p:cNvSpPr>
          <p:nvPr/>
        </p:nvSpPr>
        <p:spPr bwMode="auto">
          <a:xfrm>
            <a:off x="2590800" y="5509414"/>
            <a:ext cx="84582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yara64.exe </a:t>
            </a:r>
            <a:r>
              <a:rPr lang="en-US" sz="2400" b="1" dirty="0" err="1">
                <a:solidFill>
                  <a:srgbClr val="FF0000"/>
                </a:solidFill>
              </a:rPr>
              <a:t>find_ip.yar</a:t>
            </a:r>
            <a:r>
              <a:rPr lang="en-US" sz="2400" b="1" dirty="0">
                <a:solidFill>
                  <a:srgbClr val="FF0000"/>
                </a:solidFill>
              </a:rPr>
              <a:t> –r files OR</a:t>
            </a:r>
          </a:p>
          <a:p>
            <a:pPr algn="l"/>
            <a:r>
              <a:rPr lang="en-US" sz="2400" b="1" dirty="0">
                <a:solidFill>
                  <a:srgbClr val="FF0000"/>
                </a:solidFill>
              </a:rPr>
              <a:t>yara64.exe </a:t>
            </a:r>
            <a:r>
              <a:rPr lang="en-US" sz="2400" b="1" dirty="0" err="1">
                <a:solidFill>
                  <a:srgbClr val="FF0000"/>
                </a:solidFill>
              </a:rPr>
              <a:t>find_ip.yar</a:t>
            </a:r>
            <a:r>
              <a:rPr lang="en-US" sz="2400" b="1" dirty="0">
                <a:solidFill>
                  <a:srgbClr val="FF0000"/>
                </a:solidFill>
              </a:rPr>
              <a:t> –r files –s  </a:t>
            </a:r>
            <a:r>
              <a:rPr lang="en-US" sz="2400" b="1" i="1" dirty="0">
                <a:solidFill>
                  <a:srgbClr val="FF0000"/>
                </a:solidFill>
              </a:rPr>
              <a:t>(shows matched strings)</a:t>
            </a:r>
          </a:p>
        </p:txBody>
      </p:sp>
    </p:spTree>
    <p:extLst>
      <p:ext uri="{BB962C8B-B14F-4D97-AF65-F5344CB8AC3E}">
        <p14:creationId xmlns:p14="http://schemas.microsoft.com/office/powerpoint/2010/main" val="952885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8229600" cy="838200"/>
          </a:xfrm>
        </p:spPr>
        <p:txBody>
          <a:bodyPr/>
          <a:lstStyle/>
          <a:p>
            <a:r>
              <a:rPr lang="en-US" dirty="0"/>
              <a:t>Text String: Filenames</a:t>
            </a:r>
          </a:p>
        </p:txBody>
      </p:sp>
      <p:sp>
        <p:nvSpPr>
          <p:cNvPr id="5123" name="Rectangle 3"/>
          <p:cNvSpPr>
            <a:spLocks noGrp="1" noChangeArrowheads="1"/>
          </p:cNvSpPr>
          <p:nvPr>
            <p:ph idx="1"/>
          </p:nvPr>
        </p:nvSpPr>
        <p:spPr>
          <a:xfrm>
            <a:off x="2057400" y="1184564"/>
            <a:ext cx="7772400" cy="4114800"/>
          </a:xfrm>
        </p:spPr>
        <p:txBody>
          <a:bodyPr>
            <a:normAutofit fontScale="92500" lnSpcReduction="10000"/>
          </a:bodyPr>
          <a:lstStyle/>
          <a:p>
            <a:pPr marL="0" indent="0" algn="ctr">
              <a:buNone/>
            </a:pPr>
            <a:r>
              <a:rPr lang="en-US" dirty="0" err="1">
                <a:solidFill>
                  <a:srgbClr val="FF0000"/>
                </a:solidFill>
              </a:rPr>
              <a:t>find_evil.yar</a:t>
            </a:r>
            <a:endParaRPr lang="en-US" dirty="0">
              <a:solidFill>
                <a:srgbClr val="FF0000"/>
              </a:solidFill>
            </a:endParaRPr>
          </a:p>
          <a:p>
            <a:pPr marL="0" indent="0">
              <a:buNone/>
            </a:pPr>
            <a:r>
              <a:rPr lang="en-US" dirty="0"/>
              <a:t>rule </a:t>
            </a:r>
            <a:r>
              <a:rPr lang="en-US" dirty="0" err="1"/>
              <a:t>evil_php_Found</a:t>
            </a:r>
            <a:endParaRPr lang="en-US" b="1" dirty="0"/>
          </a:p>
          <a:p>
            <a:pPr marL="0" indent="0">
              <a:buNone/>
            </a:pPr>
            <a:r>
              <a:rPr lang="en-US" dirty="0"/>
              <a:t>{</a:t>
            </a:r>
          </a:p>
          <a:p>
            <a:pPr marL="0" indent="0">
              <a:buNone/>
            </a:pPr>
            <a:r>
              <a:rPr lang="en-US" dirty="0"/>
              <a:t>	strings:</a:t>
            </a:r>
          </a:p>
          <a:p>
            <a:pPr marL="0" indent="0">
              <a:buNone/>
            </a:pPr>
            <a:r>
              <a:rPr lang="en-US" dirty="0"/>
              <a:t>	$s1=“</a:t>
            </a:r>
            <a:r>
              <a:rPr lang="en-US" dirty="0" err="1"/>
              <a:t>evil.php</a:t>
            </a:r>
            <a:r>
              <a:rPr lang="en-US" dirty="0"/>
              <a:t>”</a:t>
            </a:r>
          </a:p>
          <a:p>
            <a:pPr marL="0" indent="0">
              <a:buNone/>
            </a:pPr>
            <a:r>
              <a:rPr lang="en-US" dirty="0"/>
              <a:t>	</a:t>
            </a:r>
          </a:p>
          <a:p>
            <a:pPr marL="0" indent="0">
              <a:buNone/>
            </a:pPr>
            <a:r>
              <a:rPr lang="en-US" dirty="0"/>
              <a:t>	condition:</a:t>
            </a:r>
          </a:p>
          <a:p>
            <a:pPr marL="0" indent="0">
              <a:buNone/>
            </a:pPr>
            <a:r>
              <a:rPr lang="en-US" dirty="0"/>
              <a:t>	$s1</a:t>
            </a:r>
          </a:p>
          <a:p>
            <a:pPr marL="0" indent="0">
              <a:buNone/>
            </a:pPr>
            <a:r>
              <a:rPr lang="en-US" dirty="0"/>
              <a:t>}</a:t>
            </a:r>
          </a:p>
        </p:txBody>
      </p:sp>
      <p:sp>
        <p:nvSpPr>
          <p:cNvPr id="5" name="Rectangle 2">
            <a:extLst>
              <a:ext uri="{FF2B5EF4-FFF2-40B4-BE49-F238E27FC236}">
                <a16:creationId xmlns:a16="http://schemas.microsoft.com/office/drawing/2014/main" id="{96FB5917-B5CD-CA0A-D1C9-2D6448C386B1}"/>
              </a:ext>
            </a:extLst>
          </p:cNvPr>
          <p:cNvSpPr txBox="1">
            <a:spLocks noChangeArrowheads="1"/>
          </p:cNvSpPr>
          <p:nvPr/>
        </p:nvSpPr>
        <p:spPr bwMode="auto">
          <a:xfrm>
            <a:off x="2590800" y="5509414"/>
            <a:ext cx="84582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yara64.exe </a:t>
            </a:r>
            <a:r>
              <a:rPr lang="en-US" sz="2400" b="1" dirty="0" err="1">
                <a:solidFill>
                  <a:srgbClr val="FF0000"/>
                </a:solidFill>
              </a:rPr>
              <a:t>find_evil.yar</a:t>
            </a:r>
            <a:r>
              <a:rPr lang="en-US" sz="2400" b="1" dirty="0">
                <a:solidFill>
                  <a:srgbClr val="FF0000"/>
                </a:solidFill>
              </a:rPr>
              <a:t> –r files OR</a:t>
            </a:r>
          </a:p>
          <a:p>
            <a:pPr algn="l"/>
            <a:r>
              <a:rPr lang="en-US" sz="2400" b="1" dirty="0">
                <a:solidFill>
                  <a:srgbClr val="FF0000"/>
                </a:solidFill>
              </a:rPr>
              <a:t>yara64.exe </a:t>
            </a:r>
            <a:r>
              <a:rPr lang="en-US" sz="2400" b="1" dirty="0" err="1">
                <a:solidFill>
                  <a:srgbClr val="FF0000"/>
                </a:solidFill>
              </a:rPr>
              <a:t>find_evil.yar</a:t>
            </a:r>
            <a:r>
              <a:rPr lang="en-US" sz="2400" b="1" dirty="0">
                <a:solidFill>
                  <a:srgbClr val="FF0000"/>
                </a:solidFill>
              </a:rPr>
              <a:t> –r files –s  </a:t>
            </a:r>
            <a:r>
              <a:rPr lang="en-US" sz="2400" b="1" i="1" dirty="0">
                <a:solidFill>
                  <a:srgbClr val="FF0000"/>
                </a:solidFill>
              </a:rPr>
              <a:t>(shows matched strings)</a:t>
            </a:r>
          </a:p>
        </p:txBody>
      </p:sp>
    </p:spTree>
    <p:extLst>
      <p:ext uri="{BB962C8B-B14F-4D97-AF65-F5344CB8AC3E}">
        <p14:creationId xmlns:p14="http://schemas.microsoft.com/office/powerpoint/2010/main" val="2863982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9989-ABA6-08FC-5C7F-6339313644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7F804-AF03-8517-E2EF-E43A2949983F}"/>
              </a:ext>
            </a:extLst>
          </p:cNvPr>
          <p:cNvSpPr>
            <a:spLocks noGrp="1"/>
          </p:cNvSpPr>
          <p:nvPr>
            <p:ph type="title"/>
          </p:nvPr>
        </p:nvSpPr>
        <p:spPr/>
        <p:txBody>
          <a:bodyPr/>
          <a:lstStyle/>
          <a:p>
            <a:r>
              <a:rPr lang="en-US" dirty="0"/>
              <a:t>Objectives of Threat Hunting in ICS</a:t>
            </a:r>
          </a:p>
        </p:txBody>
      </p:sp>
      <p:sp>
        <p:nvSpPr>
          <p:cNvPr id="4" name="Content Placeholder 3">
            <a:extLst>
              <a:ext uri="{FF2B5EF4-FFF2-40B4-BE49-F238E27FC236}">
                <a16:creationId xmlns:a16="http://schemas.microsoft.com/office/drawing/2014/main" id="{9B0B4D8F-E153-D92E-B7D5-A1C4373973AA}"/>
              </a:ext>
            </a:extLst>
          </p:cNvPr>
          <p:cNvSpPr>
            <a:spLocks noGrp="1"/>
          </p:cNvSpPr>
          <p:nvPr>
            <p:ph idx="1"/>
          </p:nvPr>
        </p:nvSpPr>
        <p:spPr/>
        <p:txBody>
          <a:bodyPr/>
          <a:lstStyle/>
          <a:p>
            <a:r>
              <a:rPr lang="en-US" dirty="0"/>
              <a:t>Proactively identify hidden threats</a:t>
            </a:r>
          </a:p>
          <a:p>
            <a:r>
              <a:rPr lang="en-US" dirty="0"/>
              <a:t>Minimize response time to incidents</a:t>
            </a:r>
          </a:p>
          <a:p>
            <a:r>
              <a:rPr lang="en-US" dirty="0"/>
              <a:t>Enhance the security posture</a:t>
            </a:r>
          </a:p>
          <a:p>
            <a:r>
              <a:rPr lang="en-US" dirty="0"/>
              <a:t>Increase understanding of the threat landscape</a:t>
            </a:r>
          </a:p>
          <a:p>
            <a:r>
              <a:rPr lang="en-US" dirty="0"/>
              <a:t>Ensure compliance with industry regulations</a:t>
            </a:r>
          </a:p>
          <a:p>
            <a:r>
              <a:rPr lang="en-US" dirty="0"/>
              <a:t>Develop a skilled security team</a:t>
            </a:r>
          </a:p>
        </p:txBody>
      </p:sp>
      <p:pic>
        <p:nvPicPr>
          <p:cNvPr id="10" name="Picture 9" descr="A person holding a magnifying glass&#10;&#10;Description automatically generated with low confidence">
            <a:extLst>
              <a:ext uri="{FF2B5EF4-FFF2-40B4-BE49-F238E27FC236}">
                <a16:creationId xmlns:a16="http://schemas.microsoft.com/office/drawing/2014/main" id="{F3B398AC-8AFD-A511-220D-DEE44773A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9262" y="3984487"/>
            <a:ext cx="4060942" cy="2192476"/>
          </a:xfrm>
          <a:prstGeom prst="rect">
            <a:avLst/>
          </a:prstGeom>
        </p:spPr>
      </p:pic>
    </p:spTree>
    <p:extLst>
      <p:ext uri="{BB962C8B-B14F-4D97-AF65-F5344CB8AC3E}">
        <p14:creationId xmlns:p14="http://schemas.microsoft.com/office/powerpoint/2010/main" val="3534815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8229600" cy="838200"/>
          </a:xfrm>
        </p:spPr>
        <p:txBody>
          <a:bodyPr/>
          <a:lstStyle/>
          <a:p>
            <a:r>
              <a:rPr lang="en-US" dirty="0"/>
              <a:t>Text String: Multiple Strings</a:t>
            </a:r>
          </a:p>
        </p:txBody>
      </p:sp>
      <p:sp>
        <p:nvSpPr>
          <p:cNvPr id="5123" name="Rectangle 3"/>
          <p:cNvSpPr>
            <a:spLocks noGrp="1" noChangeArrowheads="1"/>
          </p:cNvSpPr>
          <p:nvPr>
            <p:ph idx="1"/>
          </p:nvPr>
        </p:nvSpPr>
        <p:spPr>
          <a:xfrm>
            <a:off x="2057400" y="990600"/>
            <a:ext cx="7772400" cy="4114800"/>
          </a:xfrm>
        </p:spPr>
        <p:txBody>
          <a:bodyPr>
            <a:normAutofit fontScale="77500" lnSpcReduction="20000"/>
          </a:bodyPr>
          <a:lstStyle/>
          <a:p>
            <a:pPr marL="0" indent="0" algn="ctr">
              <a:buNone/>
            </a:pPr>
            <a:r>
              <a:rPr lang="en-US" dirty="0" err="1">
                <a:solidFill>
                  <a:srgbClr val="FF0000"/>
                </a:solidFill>
              </a:rPr>
              <a:t>find_strings.yar</a:t>
            </a:r>
            <a:endParaRPr lang="en-US" dirty="0">
              <a:solidFill>
                <a:srgbClr val="FF0000"/>
              </a:solidFill>
            </a:endParaRPr>
          </a:p>
          <a:p>
            <a:pPr marL="0" indent="0">
              <a:buNone/>
            </a:pPr>
            <a:r>
              <a:rPr lang="en-US" sz="2000" dirty="0"/>
              <a:t>rule </a:t>
            </a:r>
            <a:r>
              <a:rPr lang="en-US" sz="2000" dirty="0" err="1"/>
              <a:t>Strings_Found</a:t>
            </a:r>
            <a:endParaRPr lang="en-US" sz="2000" b="1" dirty="0"/>
          </a:p>
          <a:p>
            <a:pPr marL="0" indent="0">
              <a:buNone/>
            </a:pPr>
            <a:r>
              <a:rPr lang="en-US" sz="2000" dirty="0"/>
              <a:t>{</a:t>
            </a:r>
          </a:p>
          <a:p>
            <a:pPr marL="0" indent="0">
              <a:buNone/>
            </a:pPr>
            <a:r>
              <a:rPr lang="en-US" sz="2000" dirty="0"/>
              <a:t>	strings:</a:t>
            </a:r>
          </a:p>
          <a:p>
            <a:pPr marL="0" indent="0">
              <a:buNone/>
            </a:pPr>
            <a:r>
              <a:rPr lang="en-US" sz="2000" dirty="0"/>
              <a:t>	$s1=“Maryland”</a:t>
            </a:r>
          </a:p>
          <a:p>
            <a:pPr marL="0" indent="0">
              <a:buNone/>
            </a:pPr>
            <a:r>
              <a:rPr lang="en-US" sz="2000" dirty="0"/>
              <a:t>	$s2=“Montgomery”</a:t>
            </a:r>
          </a:p>
          <a:p>
            <a:pPr marL="0" indent="0">
              <a:buNone/>
            </a:pPr>
            <a:r>
              <a:rPr lang="en-US" sz="2000" dirty="0"/>
              <a:t>	$s3=“Austin”</a:t>
            </a:r>
          </a:p>
          <a:p>
            <a:pPr marL="0" indent="0">
              <a:buNone/>
            </a:pPr>
            <a:endParaRPr lang="en-US" sz="2000" dirty="0"/>
          </a:p>
          <a:p>
            <a:pPr marL="0" indent="0">
              <a:buNone/>
            </a:pPr>
            <a:r>
              <a:rPr lang="en-US" sz="2000" dirty="0"/>
              <a:t>	condition:</a:t>
            </a:r>
          </a:p>
          <a:p>
            <a:pPr marL="0" indent="0">
              <a:buNone/>
            </a:pPr>
            <a:r>
              <a:rPr lang="en-US" sz="2000" dirty="0"/>
              <a:t>	$s1 and</a:t>
            </a:r>
          </a:p>
          <a:p>
            <a:pPr marL="0" indent="0">
              <a:buNone/>
            </a:pPr>
            <a:r>
              <a:rPr lang="en-US" sz="2000" dirty="0"/>
              <a:t>	$s2 and</a:t>
            </a:r>
          </a:p>
          <a:p>
            <a:pPr marL="0" indent="0">
              <a:buNone/>
            </a:pPr>
            <a:r>
              <a:rPr lang="en-US" sz="2000" dirty="0"/>
              <a:t>	$s3</a:t>
            </a:r>
          </a:p>
          <a:p>
            <a:pPr marL="0" indent="0">
              <a:buNone/>
            </a:pPr>
            <a:r>
              <a:rPr lang="en-US" sz="2000" dirty="0"/>
              <a:t>}</a:t>
            </a:r>
          </a:p>
        </p:txBody>
      </p:sp>
      <p:sp>
        <p:nvSpPr>
          <p:cNvPr id="5" name="Rectangle 2">
            <a:extLst>
              <a:ext uri="{FF2B5EF4-FFF2-40B4-BE49-F238E27FC236}">
                <a16:creationId xmlns:a16="http://schemas.microsoft.com/office/drawing/2014/main" id="{96FB5917-B5CD-CA0A-D1C9-2D6448C386B1}"/>
              </a:ext>
            </a:extLst>
          </p:cNvPr>
          <p:cNvSpPr txBox="1">
            <a:spLocks noChangeArrowheads="1"/>
          </p:cNvSpPr>
          <p:nvPr/>
        </p:nvSpPr>
        <p:spPr bwMode="auto">
          <a:xfrm>
            <a:off x="2438400" y="5509414"/>
            <a:ext cx="84582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yara64.exe </a:t>
            </a:r>
            <a:r>
              <a:rPr lang="en-US" sz="2400" b="1" dirty="0" err="1">
                <a:solidFill>
                  <a:srgbClr val="FF0000"/>
                </a:solidFill>
              </a:rPr>
              <a:t>find_strings.yar</a:t>
            </a:r>
            <a:r>
              <a:rPr lang="en-US" sz="2400" b="1" dirty="0">
                <a:solidFill>
                  <a:srgbClr val="FF0000"/>
                </a:solidFill>
              </a:rPr>
              <a:t> –r files OR</a:t>
            </a:r>
          </a:p>
          <a:p>
            <a:pPr algn="l"/>
            <a:r>
              <a:rPr lang="en-US" sz="2400" b="1" dirty="0">
                <a:solidFill>
                  <a:srgbClr val="FF0000"/>
                </a:solidFill>
              </a:rPr>
              <a:t>yara64.exe </a:t>
            </a:r>
            <a:r>
              <a:rPr lang="en-US" sz="2400" b="1" dirty="0" err="1">
                <a:solidFill>
                  <a:srgbClr val="FF0000"/>
                </a:solidFill>
              </a:rPr>
              <a:t>find_strings.yar</a:t>
            </a:r>
            <a:r>
              <a:rPr lang="en-US" sz="2400" b="1" dirty="0">
                <a:solidFill>
                  <a:srgbClr val="FF0000"/>
                </a:solidFill>
              </a:rPr>
              <a:t> –r files –s  </a:t>
            </a:r>
            <a:r>
              <a:rPr lang="en-US" sz="2400" b="1" i="1" dirty="0">
                <a:solidFill>
                  <a:srgbClr val="FF0000"/>
                </a:solidFill>
              </a:rPr>
              <a:t>(shows matched strings)</a:t>
            </a:r>
          </a:p>
        </p:txBody>
      </p:sp>
    </p:spTree>
    <p:extLst>
      <p:ext uri="{BB962C8B-B14F-4D97-AF65-F5344CB8AC3E}">
        <p14:creationId xmlns:p14="http://schemas.microsoft.com/office/powerpoint/2010/main" val="20764719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8229600" cy="838200"/>
          </a:xfrm>
        </p:spPr>
        <p:txBody>
          <a:bodyPr/>
          <a:lstStyle/>
          <a:p>
            <a:r>
              <a:rPr lang="en-US" dirty="0"/>
              <a:t>YARA PE Module</a:t>
            </a:r>
          </a:p>
        </p:txBody>
      </p:sp>
      <p:sp>
        <p:nvSpPr>
          <p:cNvPr id="5" name="Rectangle 2">
            <a:extLst>
              <a:ext uri="{FF2B5EF4-FFF2-40B4-BE49-F238E27FC236}">
                <a16:creationId xmlns:a16="http://schemas.microsoft.com/office/drawing/2014/main" id="{96FB5917-B5CD-CA0A-D1C9-2D6448C386B1}"/>
              </a:ext>
            </a:extLst>
          </p:cNvPr>
          <p:cNvSpPr txBox="1">
            <a:spLocks noChangeArrowheads="1"/>
          </p:cNvSpPr>
          <p:nvPr/>
        </p:nvSpPr>
        <p:spPr bwMode="auto">
          <a:xfrm>
            <a:off x="1981200" y="5219700"/>
            <a:ext cx="84582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timestamp	</a:t>
            </a:r>
            <a:r>
              <a:rPr lang="en-US" sz="2400" b="1" dirty="0" err="1">
                <a:solidFill>
                  <a:srgbClr val="FF0000"/>
                </a:solidFill>
              </a:rPr>
              <a:t>number_of_sections</a:t>
            </a:r>
            <a:r>
              <a:rPr lang="en-US" sz="2400" b="1" dirty="0">
                <a:solidFill>
                  <a:srgbClr val="FF0000"/>
                </a:solidFill>
              </a:rPr>
              <a:t>	   imports     </a:t>
            </a:r>
            <a:r>
              <a:rPr lang="en-US" sz="2400" b="1" dirty="0" err="1">
                <a:solidFill>
                  <a:srgbClr val="FF0000"/>
                </a:solidFill>
              </a:rPr>
              <a:t>entry_point</a:t>
            </a:r>
            <a:endParaRPr lang="en-US" sz="2400" b="1" dirty="0">
              <a:solidFill>
                <a:srgbClr val="FF0000"/>
              </a:solidFill>
            </a:endParaRPr>
          </a:p>
          <a:p>
            <a:pPr algn="l"/>
            <a:endParaRPr lang="en-US" sz="2400" b="1" i="1" dirty="0">
              <a:solidFill>
                <a:srgbClr val="FF0000"/>
              </a:solidFill>
            </a:endParaRPr>
          </a:p>
          <a:p>
            <a:r>
              <a:rPr lang="en-US" sz="2400" b="1" i="1" dirty="0">
                <a:solidFill>
                  <a:srgbClr val="FF0000"/>
                </a:solidFill>
              </a:rPr>
              <a:t>and more….</a:t>
            </a:r>
          </a:p>
        </p:txBody>
      </p:sp>
      <p:pic>
        <p:nvPicPr>
          <p:cNvPr id="6" name="Picture 5">
            <a:extLst>
              <a:ext uri="{FF2B5EF4-FFF2-40B4-BE49-F238E27FC236}">
                <a16:creationId xmlns:a16="http://schemas.microsoft.com/office/drawing/2014/main" id="{55400EE3-6EB3-91E8-623A-0BB7D8493EC8}"/>
              </a:ext>
            </a:extLst>
          </p:cNvPr>
          <p:cNvPicPr>
            <a:picLocks noChangeAspect="1"/>
          </p:cNvPicPr>
          <p:nvPr/>
        </p:nvPicPr>
        <p:blipFill>
          <a:blip r:embed="rId3"/>
          <a:stretch>
            <a:fillRect/>
          </a:stretch>
        </p:blipFill>
        <p:spPr>
          <a:xfrm>
            <a:off x="1709826" y="1219200"/>
            <a:ext cx="8772348" cy="3733800"/>
          </a:xfrm>
          <a:prstGeom prst="rect">
            <a:avLst/>
          </a:prstGeom>
        </p:spPr>
      </p:pic>
    </p:spTree>
    <p:extLst>
      <p:ext uri="{BB962C8B-B14F-4D97-AF65-F5344CB8AC3E}">
        <p14:creationId xmlns:p14="http://schemas.microsoft.com/office/powerpoint/2010/main" val="25420892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8229600" cy="838200"/>
          </a:xfrm>
        </p:spPr>
        <p:txBody>
          <a:bodyPr/>
          <a:lstStyle/>
          <a:p>
            <a:r>
              <a:rPr lang="en-US" dirty="0"/>
              <a:t>PE Imports Example</a:t>
            </a:r>
          </a:p>
        </p:txBody>
      </p:sp>
      <p:sp>
        <p:nvSpPr>
          <p:cNvPr id="5123" name="Rectangle 3"/>
          <p:cNvSpPr>
            <a:spLocks noGrp="1" noChangeArrowheads="1"/>
          </p:cNvSpPr>
          <p:nvPr>
            <p:ph idx="1"/>
          </p:nvPr>
        </p:nvSpPr>
        <p:spPr>
          <a:xfrm>
            <a:off x="2057400" y="1295400"/>
            <a:ext cx="7772400" cy="4114800"/>
          </a:xfrm>
        </p:spPr>
        <p:txBody>
          <a:bodyPr>
            <a:normAutofit lnSpcReduction="10000"/>
          </a:bodyPr>
          <a:lstStyle/>
          <a:p>
            <a:pPr marL="0" indent="0" algn="ctr">
              <a:buNone/>
            </a:pPr>
            <a:r>
              <a:rPr lang="en-US" dirty="0" err="1">
                <a:solidFill>
                  <a:srgbClr val="FF0000"/>
                </a:solidFill>
              </a:rPr>
              <a:t>find_pe_imports.yar</a:t>
            </a:r>
            <a:endParaRPr lang="en-US" dirty="0">
              <a:solidFill>
                <a:srgbClr val="FF0000"/>
              </a:solidFill>
            </a:endParaRPr>
          </a:p>
          <a:p>
            <a:pPr marL="0" indent="0">
              <a:buNone/>
            </a:pPr>
            <a:r>
              <a:rPr lang="en-US" dirty="0"/>
              <a:t>import “pe”</a:t>
            </a:r>
          </a:p>
          <a:p>
            <a:pPr marL="0" indent="0">
              <a:buNone/>
            </a:pPr>
            <a:r>
              <a:rPr lang="en-US" dirty="0"/>
              <a:t>rule </a:t>
            </a:r>
            <a:r>
              <a:rPr lang="en-US" dirty="0" err="1"/>
              <a:t>interesting_pe_found</a:t>
            </a:r>
            <a:endParaRPr lang="en-US" b="1" dirty="0"/>
          </a:p>
          <a:p>
            <a:pPr marL="0" indent="0">
              <a:buNone/>
            </a:pPr>
            <a:r>
              <a:rPr lang="en-US" dirty="0"/>
              <a:t>{</a:t>
            </a:r>
          </a:p>
          <a:p>
            <a:pPr marL="0" indent="0">
              <a:buNone/>
            </a:pPr>
            <a:r>
              <a:rPr lang="en-US" dirty="0"/>
              <a:t>	condition:</a:t>
            </a:r>
          </a:p>
          <a:p>
            <a:pPr marL="0" indent="0">
              <a:buNone/>
            </a:pPr>
            <a:r>
              <a:rPr lang="en-US" dirty="0"/>
              <a:t>	</a:t>
            </a:r>
            <a:r>
              <a:rPr lang="en-US" dirty="0" err="1"/>
              <a:t>pe.number_of_sections</a:t>
            </a:r>
            <a:r>
              <a:rPr lang="en-US" dirty="0"/>
              <a:t> == 6 and</a:t>
            </a:r>
          </a:p>
          <a:p>
            <a:pPr marL="0" indent="0">
              <a:buNone/>
            </a:pPr>
            <a:r>
              <a:rPr lang="en-US" dirty="0"/>
              <a:t>	</a:t>
            </a:r>
            <a:r>
              <a:rPr lang="en-US" dirty="0" err="1"/>
              <a:t>pe.imports</a:t>
            </a:r>
            <a:r>
              <a:rPr lang="en-US" dirty="0"/>
              <a:t>(“wininet.dll”)</a:t>
            </a:r>
          </a:p>
          <a:p>
            <a:pPr marL="0" indent="0">
              <a:buNone/>
            </a:pPr>
            <a:r>
              <a:rPr lang="en-US" dirty="0"/>
              <a:t>}</a:t>
            </a:r>
          </a:p>
        </p:txBody>
      </p:sp>
      <p:sp>
        <p:nvSpPr>
          <p:cNvPr id="5" name="Rectangle 2">
            <a:extLst>
              <a:ext uri="{FF2B5EF4-FFF2-40B4-BE49-F238E27FC236}">
                <a16:creationId xmlns:a16="http://schemas.microsoft.com/office/drawing/2014/main" id="{96FB5917-B5CD-CA0A-D1C9-2D6448C386B1}"/>
              </a:ext>
            </a:extLst>
          </p:cNvPr>
          <p:cNvSpPr txBox="1">
            <a:spLocks noChangeArrowheads="1"/>
          </p:cNvSpPr>
          <p:nvPr/>
        </p:nvSpPr>
        <p:spPr bwMode="auto">
          <a:xfrm>
            <a:off x="2175164" y="5486400"/>
            <a:ext cx="84582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yara64.exe </a:t>
            </a:r>
            <a:r>
              <a:rPr lang="en-US" sz="2400" b="1" dirty="0" err="1">
                <a:solidFill>
                  <a:srgbClr val="FF0000"/>
                </a:solidFill>
              </a:rPr>
              <a:t>find_pe_imports.yar</a:t>
            </a:r>
            <a:r>
              <a:rPr lang="en-US" sz="2400" b="1" dirty="0">
                <a:solidFill>
                  <a:srgbClr val="FF0000"/>
                </a:solidFill>
              </a:rPr>
              <a:t> –r files OR</a:t>
            </a:r>
          </a:p>
          <a:p>
            <a:pPr algn="l"/>
            <a:r>
              <a:rPr lang="en-US" sz="2400" b="1" dirty="0">
                <a:solidFill>
                  <a:srgbClr val="FF0000"/>
                </a:solidFill>
              </a:rPr>
              <a:t>yara64.exe </a:t>
            </a:r>
            <a:r>
              <a:rPr lang="en-US" sz="2400" b="1" dirty="0" err="1">
                <a:solidFill>
                  <a:srgbClr val="FF0000"/>
                </a:solidFill>
              </a:rPr>
              <a:t>find_pe_imports.yar</a:t>
            </a:r>
            <a:r>
              <a:rPr lang="en-US" sz="2400" b="1" dirty="0">
                <a:solidFill>
                  <a:srgbClr val="FF0000"/>
                </a:solidFill>
              </a:rPr>
              <a:t> –r files –s  </a:t>
            </a:r>
            <a:r>
              <a:rPr lang="en-US" sz="2000" b="1" i="1" dirty="0">
                <a:solidFill>
                  <a:srgbClr val="FF0000"/>
                </a:solidFill>
              </a:rPr>
              <a:t>(shows matched strings)</a:t>
            </a:r>
            <a:endParaRPr lang="en-US" sz="2400" b="1" i="1" dirty="0">
              <a:solidFill>
                <a:srgbClr val="FF0000"/>
              </a:solidFill>
            </a:endParaRPr>
          </a:p>
        </p:txBody>
      </p:sp>
    </p:spTree>
    <p:extLst>
      <p:ext uri="{BB962C8B-B14F-4D97-AF65-F5344CB8AC3E}">
        <p14:creationId xmlns:p14="http://schemas.microsoft.com/office/powerpoint/2010/main" val="395699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171700" y="2312593"/>
            <a:ext cx="8229600" cy="838200"/>
          </a:xfrm>
        </p:spPr>
        <p:txBody>
          <a:bodyPr/>
          <a:lstStyle/>
          <a:p>
            <a:r>
              <a:rPr lang="en-US" dirty="0"/>
              <a:t>Multiple Rules in One</a:t>
            </a:r>
          </a:p>
        </p:txBody>
      </p:sp>
      <p:sp>
        <p:nvSpPr>
          <p:cNvPr id="5123" name="Rectangle 3"/>
          <p:cNvSpPr>
            <a:spLocks noGrp="1" noChangeArrowheads="1"/>
          </p:cNvSpPr>
          <p:nvPr>
            <p:ph idx="1"/>
          </p:nvPr>
        </p:nvSpPr>
        <p:spPr>
          <a:xfrm>
            <a:off x="2362200" y="3429000"/>
            <a:ext cx="7772400" cy="685800"/>
          </a:xfrm>
        </p:spPr>
        <p:txBody>
          <a:bodyPr/>
          <a:lstStyle/>
          <a:p>
            <a:pPr marL="0" indent="0" algn="ctr">
              <a:buNone/>
            </a:pPr>
            <a:r>
              <a:rPr lang="en-US" dirty="0" err="1">
                <a:solidFill>
                  <a:srgbClr val="FF0000"/>
                </a:solidFill>
              </a:rPr>
              <a:t>find_multiple_rules.yar</a:t>
            </a:r>
            <a:endParaRPr lang="en-US" dirty="0">
              <a:solidFill>
                <a:srgbClr val="FF0000"/>
              </a:solidFill>
            </a:endParaRPr>
          </a:p>
        </p:txBody>
      </p:sp>
      <p:sp>
        <p:nvSpPr>
          <p:cNvPr id="5" name="Rectangle 2">
            <a:extLst>
              <a:ext uri="{FF2B5EF4-FFF2-40B4-BE49-F238E27FC236}">
                <a16:creationId xmlns:a16="http://schemas.microsoft.com/office/drawing/2014/main" id="{96FB5917-B5CD-CA0A-D1C9-2D6448C386B1}"/>
              </a:ext>
            </a:extLst>
          </p:cNvPr>
          <p:cNvSpPr txBox="1">
            <a:spLocks noChangeArrowheads="1"/>
          </p:cNvSpPr>
          <p:nvPr/>
        </p:nvSpPr>
        <p:spPr bwMode="auto">
          <a:xfrm>
            <a:off x="1524000" y="5509414"/>
            <a:ext cx="95250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aseline="0">
                <a:solidFill>
                  <a:schemeClr val="tx2"/>
                </a:solidFill>
                <a:effectLst/>
                <a:latin typeface="Times New Roman" pitchFamily="18" charset="0"/>
                <a:ea typeface="+mj-ea"/>
                <a:cs typeface="+mj-cs"/>
              </a:defRPr>
            </a:lvl1pPr>
            <a:lvl2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2pPr>
            <a:lvl3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3pPr>
            <a:lvl4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4pPr>
            <a:lvl5pPr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5pPr>
            <a:lvl6pPr marL="4572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6pPr>
            <a:lvl7pPr marL="9144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7pPr>
            <a:lvl8pPr marL="13716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8pPr>
            <a:lvl9pPr marL="1828800" algn="ctr" rtl="0" eaLnBrk="1" fontAlgn="base" hangingPunct="1">
              <a:spcBef>
                <a:spcPct val="0"/>
              </a:spcBef>
              <a:spcAft>
                <a:spcPct val="0"/>
              </a:spcAft>
              <a:defRPr sz="4000">
                <a:solidFill>
                  <a:schemeClr val="tx2"/>
                </a:solidFill>
                <a:effectLst>
                  <a:outerShdw blurRad="38100" dist="38100" dir="2700000" algn="tl">
                    <a:srgbClr val="C0C0C0"/>
                  </a:outerShdw>
                </a:effectLst>
                <a:latin typeface="Times"/>
              </a:defRPr>
            </a:lvl9pPr>
          </a:lstStyle>
          <a:p>
            <a:pPr algn="l"/>
            <a:r>
              <a:rPr lang="en-US" sz="2400" b="1" dirty="0">
                <a:solidFill>
                  <a:srgbClr val="FF0000"/>
                </a:solidFill>
              </a:rPr>
              <a:t>yara64.exe </a:t>
            </a:r>
            <a:r>
              <a:rPr lang="en-US" sz="2400" b="1" dirty="0" err="1">
                <a:solidFill>
                  <a:srgbClr val="FF0000"/>
                </a:solidFill>
              </a:rPr>
              <a:t>find_multiple_rules.yar</a:t>
            </a:r>
            <a:r>
              <a:rPr lang="en-US" sz="2400" b="1" dirty="0">
                <a:solidFill>
                  <a:srgbClr val="FF0000"/>
                </a:solidFill>
              </a:rPr>
              <a:t> –r files OR</a:t>
            </a:r>
          </a:p>
          <a:p>
            <a:pPr algn="l"/>
            <a:r>
              <a:rPr lang="en-US" sz="2400" b="1" dirty="0">
                <a:solidFill>
                  <a:srgbClr val="FF0000"/>
                </a:solidFill>
              </a:rPr>
              <a:t>yara64.exe </a:t>
            </a:r>
            <a:r>
              <a:rPr lang="en-US" sz="2400" b="1" dirty="0" err="1">
                <a:solidFill>
                  <a:srgbClr val="FF0000"/>
                </a:solidFill>
              </a:rPr>
              <a:t>find_multiple_rules.yar</a:t>
            </a:r>
            <a:r>
              <a:rPr lang="en-US" sz="2400" b="1" dirty="0">
                <a:solidFill>
                  <a:srgbClr val="FF0000"/>
                </a:solidFill>
              </a:rPr>
              <a:t> –r files –s  </a:t>
            </a:r>
            <a:r>
              <a:rPr lang="en-US" sz="2400" b="1" i="1" dirty="0">
                <a:solidFill>
                  <a:srgbClr val="FF0000"/>
                </a:solidFill>
              </a:rPr>
              <a:t>(shows matched strings)</a:t>
            </a:r>
          </a:p>
        </p:txBody>
      </p:sp>
    </p:spTree>
    <p:extLst>
      <p:ext uri="{BB962C8B-B14F-4D97-AF65-F5344CB8AC3E}">
        <p14:creationId xmlns:p14="http://schemas.microsoft.com/office/powerpoint/2010/main" val="3902354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C2BD8-30D3-3F37-1650-8E30E158EEF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B1C061A-A02D-A807-6602-7D9D2EF9BE42}"/>
              </a:ext>
            </a:extLst>
          </p:cNvPr>
          <p:cNvSpPr>
            <a:spLocks noGrp="1"/>
          </p:cNvSpPr>
          <p:nvPr>
            <p:ph idx="1"/>
          </p:nvPr>
        </p:nvSpPr>
        <p:spPr>
          <a:xfrm>
            <a:off x="2209800" y="1828800"/>
            <a:ext cx="8153400" cy="3733800"/>
          </a:xfrm>
        </p:spPr>
        <p:txBody>
          <a:bodyPr/>
          <a:lstStyle/>
          <a:p>
            <a:r>
              <a:rPr lang="en-US" b="1" dirty="0"/>
              <a:t>Integration Strategies - </a:t>
            </a:r>
            <a:r>
              <a:rPr lang="en-US" dirty="0"/>
              <a:t>integrate YARA with other tools like SIEM systems and EDR systems for enhanced detection capabilities.</a:t>
            </a:r>
            <a:endParaRPr lang="en-US" b="1" dirty="0"/>
          </a:p>
          <a:p>
            <a:r>
              <a:rPr lang="en-US" b="1" dirty="0"/>
              <a:t>Automated Scanning - </a:t>
            </a:r>
            <a:r>
              <a:rPr lang="en-US" dirty="0"/>
              <a:t>set up automated scans with YARA to continuously monitor for threats</a:t>
            </a:r>
            <a:endParaRPr lang="en-US" b="1" dirty="0"/>
          </a:p>
          <a:p>
            <a:r>
              <a:rPr lang="en-US" b="1" dirty="0"/>
              <a:t>Response Actions - </a:t>
            </a:r>
            <a:r>
              <a:rPr lang="en-US" dirty="0"/>
              <a:t>findings from YARA can trigger automated or manual response actions.</a:t>
            </a:r>
          </a:p>
          <a:p>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DEEFB263-5A50-0EA4-EB2F-A6CF56980ADA}"/>
              </a:ext>
            </a:extLst>
          </p:cNvPr>
          <p:cNvSpPr>
            <a:spLocks noGrp="1"/>
          </p:cNvSpPr>
          <p:nvPr>
            <p:ph type="title"/>
          </p:nvPr>
        </p:nvSpPr>
        <p:spPr>
          <a:xfrm>
            <a:off x="1828800" y="685800"/>
            <a:ext cx="8686800" cy="838200"/>
          </a:xfrm>
        </p:spPr>
        <p:txBody>
          <a:bodyPr>
            <a:normAutofit fontScale="90000"/>
          </a:bodyPr>
          <a:lstStyle/>
          <a:p>
            <a:r>
              <a:rPr lang="en-US" dirty="0"/>
              <a:t>Implementing YARA in Threat  Hunting</a:t>
            </a:r>
          </a:p>
        </p:txBody>
      </p:sp>
    </p:spTree>
    <p:extLst>
      <p:ext uri="{BB962C8B-B14F-4D97-AF65-F5344CB8AC3E}">
        <p14:creationId xmlns:p14="http://schemas.microsoft.com/office/powerpoint/2010/main" val="12672491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ABB04-ADA7-8A5A-9A56-27F3C83B557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96759BD-C37D-CDE5-9CA6-FB0DF8B674F8}"/>
              </a:ext>
            </a:extLst>
          </p:cNvPr>
          <p:cNvSpPr>
            <a:spLocks noGrp="1"/>
          </p:cNvSpPr>
          <p:nvPr>
            <p:ph idx="1"/>
          </p:nvPr>
        </p:nvSpPr>
        <p:spPr>
          <a:xfrm>
            <a:off x="2209800" y="1828800"/>
            <a:ext cx="8153400" cy="3733800"/>
          </a:xfrm>
        </p:spPr>
        <p:txBody>
          <a:bodyPr/>
          <a:lstStyle/>
          <a:p>
            <a:r>
              <a:rPr lang="en-US" b="1" dirty="0"/>
              <a:t>Rule Management – </a:t>
            </a:r>
            <a:r>
              <a:rPr lang="en-US" dirty="0"/>
              <a:t>consider managing and updating YARA rules as new threats emerge.</a:t>
            </a:r>
            <a:endParaRPr lang="en-US" b="1" dirty="0"/>
          </a:p>
          <a:p>
            <a:r>
              <a:rPr lang="en-US" b="1" dirty="0"/>
              <a:t>Avoid False Positives/Negatives - </a:t>
            </a:r>
            <a:r>
              <a:rPr lang="en-US" dirty="0"/>
              <a:t>fine-tune rules to minimize incorrect detections.</a:t>
            </a:r>
            <a:endParaRPr lang="en-US" b="1" dirty="0"/>
          </a:p>
          <a:p>
            <a:r>
              <a:rPr lang="en-US" b="1" dirty="0"/>
              <a:t>Performance Considerations - </a:t>
            </a:r>
            <a:r>
              <a:rPr lang="en-US" dirty="0"/>
              <a:t>ensure that YARA scanning does not impact system performance adversely.</a:t>
            </a:r>
          </a:p>
          <a:p>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8A2F1035-584F-1780-0C41-A9DE19A5B3B7}"/>
              </a:ext>
            </a:extLst>
          </p:cNvPr>
          <p:cNvSpPr>
            <a:spLocks noGrp="1"/>
          </p:cNvSpPr>
          <p:nvPr>
            <p:ph type="title"/>
          </p:nvPr>
        </p:nvSpPr>
        <p:spPr>
          <a:xfrm>
            <a:off x="1828800" y="685800"/>
            <a:ext cx="8686800" cy="838200"/>
          </a:xfrm>
        </p:spPr>
        <p:txBody>
          <a:bodyPr/>
          <a:lstStyle/>
          <a:p>
            <a:r>
              <a:rPr lang="en-US" dirty="0"/>
              <a:t>Challenges and Limitations</a:t>
            </a:r>
          </a:p>
        </p:txBody>
      </p:sp>
    </p:spTree>
    <p:extLst>
      <p:ext uri="{BB962C8B-B14F-4D97-AF65-F5344CB8AC3E}">
        <p14:creationId xmlns:p14="http://schemas.microsoft.com/office/powerpoint/2010/main" val="26837178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9A7A4-EA36-C02B-7B05-F3BC3A65CE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52960-733D-B116-3EFC-92D465F10DA9}"/>
              </a:ext>
            </a:extLst>
          </p:cNvPr>
          <p:cNvSpPr>
            <a:spLocks noGrp="1"/>
          </p:cNvSpPr>
          <p:nvPr>
            <p:ph type="title"/>
          </p:nvPr>
        </p:nvSpPr>
        <p:spPr>
          <a:xfrm>
            <a:off x="2435942" y="1143000"/>
            <a:ext cx="7772400" cy="838200"/>
          </a:xfrm>
        </p:spPr>
        <p:txBody>
          <a:bodyPr/>
          <a:lstStyle/>
          <a:p>
            <a:r>
              <a:rPr lang="en-US" dirty="0"/>
              <a:t>STIX/TAXII</a:t>
            </a:r>
          </a:p>
        </p:txBody>
      </p:sp>
      <p:pic>
        <p:nvPicPr>
          <p:cNvPr id="45058" name="Picture 2">
            <a:extLst>
              <a:ext uri="{FF2B5EF4-FFF2-40B4-BE49-F238E27FC236}">
                <a16:creationId xmlns:a16="http://schemas.microsoft.com/office/drawing/2014/main" id="{30BD9885-EB14-76A8-F55A-56A500580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406" y="2590800"/>
            <a:ext cx="8815388"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002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B9B9B-9940-E6D9-439B-347B266C95C4}"/>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EB3F8E6-377A-68F5-98F9-12D33B83D85B}"/>
              </a:ext>
            </a:extLst>
          </p:cNvPr>
          <p:cNvSpPr>
            <a:spLocks noGrp="1"/>
          </p:cNvSpPr>
          <p:nvPr>
            <p:ph idx="1"/>
          </p:nvPr>
        </p:nvSpPr>
        <p:spPr>
          <a:xfrm>
            <a:off x="2209800" y="1752600"/>
            <a:ext cx="8153400" cy="3733800"/>
          </a:xfrm>
        </p:spPr>
        <p:txBody>
          <a:bodyPr>
            <a:normAutofit lnSpcReduction="10000"/>
          </a:bodyPr>
          <a:lstStyle/>
          <a:p>
            <a:r>
              <a:rPr lang="en-US" b="1" dirty="0"/>
              <a:t>Structured Threat Information </a:t>
            </a:r>
            <a:r>
              <a:rPr lang="en-US" b="1" dirty="0" err="1"/>
              <a:t>eXpression</a:t>
            </a:r>
            <a:r>
              <a:rPr lang="en-US" b="1" dirty="0"/>
              <a:t> (STIX) – </a:t>
            </a:r>
            <a:r>
              <a:rPr lang="en-US" dirty="0"/>
              <a:t>language for structuring cyber threat information</a:t>
            </a:r>
          </a:p>
          <a:p>
            <a:pPr lvl="1"/>
            <a:r>
              <a:rPr lang="en-US" dirty="0"/>
              <a:t>Structured Language</a:t>
            </a:r>
          </a:p>
          <a:p>
            <a:pPr lvl="1"/>
            <a:r>
              <a:rPr lang="en-US" dirty="0"/>
              <a:t>Rich Content</a:t>
            </a:r>
          </a:p>
          <a:p>
            <a:r>
              <a:rPr lang="en-US" b="1" dirty="0"/>
              <a:t>Trusted Automated </a:t>
            </a:r>
            <a:r>
              <a:rPr lang="en-US" b="1" dirty="0" err="1"/>
              <a:t>eXchange</a:t>
            </a:r>
            <a:r>
              <a:rPr lang="en-US" b="1" dirty="0"/>
              <a:t> of Intelligence Information (TAXII) - </a:t>
            </a:r>
            <a:r>
              <a:rPr lang="en-US" dirty="0"/>
              <a:t>protocol used to transport cyber threat information securely</a:t>
            </a:r>
          </a:p>
          <a:p>
            <a:pPr lvl="1"/>
            <a:r>
              <a:rPr lang="en-US" dirty="0"/>
              <a:t>Communication Protocol</a:t>
            </a:r>
          </a:p>
          <a:p>
            <a:pPr lvl="1"/>
            <a:r>
              <a:rPr lang="en-US" dirty="0"/>
              <a:t>Supports Multiple Use Cases</a:t>
            </a:r>
          </a:p>
          <a:p>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825A987D-6D6B-749F-B1CE-32764D4C71D1}"/>
              </a:ext>
            </a:extLst>
          </p:cNvPr>
          <p:cNvSpPr>
            <a:spLocks noGrp="1"/>
          </p:cNvSpPr>
          <p:nvPr>
            <p:ph type="title"/>
          </p:nvPr>
        </p:nvSpPr>
        <p:spPr>
          <a:xfrm>
            <a:off x="1828800" y="685800"/>
            <a:ext cx="8686800" cy="838200"/>
          </a:xfrm>
        </p:spPr>
        <p:txBody>
          <a:bodyPr/>
          <a:lstStyle/>
          <a:p>
            <a:r>
              <a:rPr lang="en-US" dirty="0"/>
              <a:t>Understanding STIX and TAXII</a:t>
            </a:r>
          </a:p>
        </p:txBody>
      </p:sp>
    </p:spTree>
    <p:extLst>
      <p:ext uri="{BB962C8B-B14F-4D97-AF65-F5344CB8AC3E}">
        <p14:creationId xmlns:p14="http://schemas.microsoft.com/office/powerpoint/2010/main" val="40241947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D676A-316B-8723-F6F4-D0F4E7ADE905}"/>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539478D-8C72-55ED-57DB-BE7D0DCEC7FB}"/>
              </a:ext>
            </a:extLst>
          </p:cNvPr>
          <p:cNvSpPr>
            <a:spLocks noGrp="1"/>
          </p:cNvSpPr>
          <p:nvPr>
            <p:ph idx="1"/>
          </p:nvPr>
        </p:nvSpPr>
        <p:spPr>
          <a:xfrm>
            <a:off x="2209800" y="1828800"/>
            <a:ext cx="8153400" cy="3733800"/>
          </a:xfrm>
        </p:spPr>
        <p:txBody>
          <a:bodyPr/>
          <a:lstStyle/>
          <a:p>
            <a:r>
              <a:rPr lang="en-US" b="1" dirty="0"/>
              <a:t>STIX Domain Objects (SDOs)</a:t>
            </a:r>
          </a:p>
          <a:p>
            <a:pPr lvl="1"/>
            <a:r>
              <a:rPr lang="en-US" dirty="0"/>
              <a:t>Indicators</a:t>
            </a:r>
          </a:p>
          <a:p>
            <a:pPr lvl="1"/>
            <a:r>
              <a:rPr lang="en-US" dirty="0"/>
              <a:t>Campaigns</a:t>
            </a:r>
          </a:p>
          <a:p>
            <a:pPr lvl="1"/>
            <a:r>
              <a:rPr lang="en-US" dirty="0"/>
              <a:t>Threat Actors</a:t>
            </a:r>
          </a:p>
          <a:p>
            <a:pPr lvl="1"/>
            <a:r>
              <a:rPr lang="en-US" dirty="0"/>
              <a:t>Attack Patterns</a:t>
            </a:r>
          </a:p>
          <a:p>
            <a:pPr lvl="1"/>
            <a:r>
              <a:rPr lang="en-US" dirty="0"/>
              <a:t>Malware</a:t>
            </a:r>
          </a:p>
          <a:p>
            <a:r>
              <a:rPr lang="en-US" b="1" dirty="0"/>
              <a:t>Relationships Among SDOs</a:t>
            </a:r>
          </a:p>
          <a:p>
            <a:r>
              <a:rPr lang="en-US" b="1" dirty="0"/>
              <a:t>Extensibility and Customization</a:t>
            </a:r>
            <a:endParaRPr lang="en-US" dirty="0"/>
          </a:p>
          <a:p>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54301C1C-BD94-9024-D9C2-B6CE0EBBFD0E}"/>
              </a:ext>
            </a:extLst>
          </p:cNvPr>
          <p:cNvSpPr>
            <a:spLocks noGrp="1"/>
          </p:cNvSpPr>
          <p:nvPr>
            <p:ph type="title"/>
          </p:nvPr>
        </p:nvSpPr>
        <p:spPr>
          <a:xfrm>
            <a:off x="1828800" y="685800"/>
            <a:ext cx="8686800" cy="838200"/>
          </a:xfrm>
        </p:spPr>
        <p:txBody>
          <a:bodyPr/>
          <a:lstStyle/>
          <a:p>
            <a:r>
              <a:rPr lang="en-US" dirty="0"/>
              <a:t>Core Components of STIX</a:t>
            </a:r>
          </a:p>
        </p:txBody>
      </p:sp>
    </p:spTree>
    <p:extLst>
      <p:ext uri="{BB962C8B-B14F-4D97-AF65-F5344CB8AC3E}">
        <p14:creationId xmlns:p14="http://schemas.microsoft.com/office/powerpoint/2010/main" val="35769396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1F8E8-1477-E4B0-1AD7-DCE0997F041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1B606E2-A108-9531-7965-C6583BBF9DDF}"/>
              </a:ext>
            </a:extLst>
          </p:cNvPr>
          <p:cNvSpPr>
            <a:spLocks noGrp="1"/>
          </p:cNvSpPr>
          <p:nvPr>
            <p:ph idx="1"/>
          </p:nvPr>
        </p:nvSpPr>
        <p:spPr>
          <a:xfrm>
            <a:off x="2209800" y="1828800"/>
            <a:ext cx="8153400" cy="3733800"/>
          </a:xfrm>
        </p:spPr>
        <p:txBody>
          <a:bodyPr>
            <a:normAutofit fontScale="77500" lnSpcReduction="20000"/>
          </a:bodyPr>
          <a:lstStyle/>
          <a:p>
            <a:pPr marL="0" indent="0" algn="ctr">
              <a:buNone/>
            </a:pPr>
            <a:r>
              <a:rPr lang="en-US" sz="1800" b="1" dirty="0">
                <a:solidFill>
                  <a:srgbClr val="FF0000"/>
                </a:solidFill>
              </a:rPr>
              <a:t>STIX Object: Indicator</a:t>
            </a:r>
          </a:p>
          <a:p>
            <a:endParaRPr lang="en-US" sz="1800" b="1" dirty="0">
              <a:solidFill>
                <a:srgbClr val="FF0000"/>
              </a:solidFill>
            </a:endParaRPr>
          </a:p>
          <a:p>
            <a:pPr marL="0" indent="0">
              <a:buNone/>
            </a:pPr>
            <a:r>
              <a:rPr lang="en-US" sz="1800" b="1" dirty="0">
                <a:solidFill>
                  <a:srgbClr val="FF0000"/>
                </a:solidFill>
              </a:rPr>
              <a:t>Type: Indicator</a:t>
            </a:r>
          </a:p>
          <a:p>
            <a:pPr marL="0" indent="0">
              <a:buNone/>
            </a:pPr>
            <a:r>
              <a:rPr lang="en-US" sz="1800" b="1" dirty="0">
                <a:solidFill>
                  <a:srgbClr val="FF0000"/>
                </a:solidFill>
              </a:rPr>
              <a:t>Spec Version: 2.1</a:t>
            </a:r>
          </a:p>
          <a:p>
            <a:pPr marL="0" indent="0">
              <a:buNone/>
            </a:pPr>
            <a:r>
              <a:rPr lang="en-US" sz="1800" b="1" dirty="0">
                <a:solidFill>
                  <a:srgbClr val="FF0000"/>
                </a:solidFill>
              </a:rPr>
              <a:t>ID: indicator--b1234c56-7890-1234-5678-9abc123e456f</a:t>
            </a:r>
          </a:p>
          <a:p>
            <a:pPr marL="0" indent="0">
              <a:buNone/>
            </a:pPr>
            <a:r>
              <a:rPr lang="en-US" sz="1800" b="1" dirty="0">
                <a:solidFill>
                  <a:srgbClr val="FF0000"/>
                </a:solidFill>
              </a:rPr>
              <a:t>Created: 2024-10-01T12:30:00.000Z</a:t>
            </a:r>
          </a:p>
          <a:p>
            <a:pPr marL="0" indent="0">
              <a:buNone/>
            </a:pPr>
            <a:r>
              <a:rPr lang="en-US" sz="1800" b="1" dirty="0">
                <a:solidFill>
                  <a:srgbClr val="FF0000"/>
                </a:solidFill>
              </a:rPr>
              <a:t>Modified: 2024-10-01T12:30:00.000Z</a:t>
            </a:r>
          </a:p>
          <a:p>
            <a:pPr marL="0" indent="0">
              <a:buNone/>
            </a:pPr>
            <a:r>
              <a:rPr lang="en-US" sz="1800" b="1" dirty="0">
                <a:solidFill>
                  <a:srgbClr val="FF0000"/>
                </a:solidFill>
              </a:rPr>
              <a:t>Name: Malicious Domain</a:t>
            </a:r>
          </a:p>
          <a:p>
            <a:pPr marL="0" indent="0">
              <a:buNone/>
            </a:pPr>
            <a:r>
              <a:rPr lang="en-US" sz="1800" b="1" dirty="0">
                <a:solidFill>
                  <a:srgbClr val="FF0000"/>
                </a:solidFill>
              </a:rPr>
              <a:t>Description: Indicator for a domain known to host phishing sites.</a:t>
            </a:r>
          </a:p>
          <a:p>
            <a:pPr marL="0" indent="0">
              <a:buNone/>
            </a:pPr>
            <a:r>
              <a:rPr lang="en-US" sz="1800" b="1" dirty="0">
                <a:solidFill>
                  <a:srgbClr val="FF0000"/>
                </a:solidFill>
              </a:rPr>
              <a:t>Pattern: [url:value = 'http://malicious-example.com']</a:t>
            </a:r>
          </a:p>
          <a:p>
            <a:pPr marL="0" indent="0">
              <a:buNone/>
            </a:pPr>
            <a:r>
              <a:rPr lang="en-US" sz="1800" b="1" dirty="0">
                <a:solidFill>
                  <a:srgbClr val="FF0000"/>
                </a:solidFill>
              </a:rPr>
              <a:t>Pattern Type: </a:t>
            </a:r>
            <a:r>
              <a:rPr lang="en-US" sz="1800" b="1" dirty="0" err="1">
                <a:solidFill>
                  <a:srgbClr val="FF0000"/>
                </a:solidFill>
              </a:rPr>
              <a:t>stix</a:t>
            </a:r>
            <a:endParaRPr lang="en-US" sz="1800" b="1" dirty="0">
              <a:solidFill>
                <a:srgbClr val="FF0000"/>
              </a:solidFill>
            </a:endParaRPr>
          </a:p>
          <a:p>
            <a:pPr marL="0" indent="0">
              <a:buNone/>
            </a:pPr>
            <a:r>
              <a:rPr lang="en-US" sz="1800" b="1" dirty="0">
                <a:solidFill>
                  <a:srgbClr val="FF0000"/>
                </a:solidFill>
              </a:rPr>
              <a:t>Valid From: 2024-10-01T12:00:00.000Z</a:t>
            </a:r>
          </a:p>
          <a:p>
            <a:pPr marL="0" indent="0">
              <a:buNone/>
            </a:pPr>
            <a:r>
              <a:rPr lang="en-US" sz="1800" b="1" dirty="0">
                <a:solidFill>
                  <a:srgbClr val="FF0000"/>
                </a:solidFill>
              </a:rPr>
              <a:t>Labels: ["malicious-activity"]</a:t>
            </a:r>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9B0A033E-75BC-3A4A-16AB-E825B2ABD6E5}"/>
              </a:ext>
            </a:extLst>
          </p:cNvPr>
          <p:cNvSpPr>
            <a:spLocks noGrp="1"/>
          </p:cNvSpPr>
          <p:nvPr>
            <p:ph type="title"/>
          </p:nvPr>
        </p:nvSpPr>
        <p:spPr>
          <a:xfrm>
            <a:off x="1828800" y="685800"/>
            <a:ext cx="8686800" cy="838200"/>
          </a:xfrm>
        </p:spPr>
        <p:txBody>
          <a:bodyPr>
            <a:normAutofit fontScale="90000"/>
          </a:bodyPr>
          <a:lstStyle/>
          <a:p>
            <a:r>
              <a:rPr lang="en-US" dirty="0"/>
              <a:t>Example: Indicator of Compromise (IoC)</a:t>
            </a:r>
          </a:p>
        </p:txBody>
      </p:sp>
    </p:spTree>
    <p:extLst>
      <p:ext uri="{BB962C8B-B14F-4D97-AF65-F5344CB8AC3E}">
        <p14:creationId xmlns:p14="http://schemas.microsoft.com/office/powerpoint/2010/main" val="860110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41A05-9D3D-669B-2723-11AAAB98BE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371E91-F643-84C8-28CE-20A3869D79DA}"/>
              </a:ext>
            </a:extLst>
          </p:cNvPr>
          <p:cNvSpPr>
            <a:spLocks noGrp="1"/>
          </p:cNvSpPr>
          <p:nvPr>
            <p:ph type="title"/>
          </p:nvPr>
        </p:nvSpPr>
        <p:spPr/>
        <p:txBody>
          <a:bodyPr/>
          <a:lstStyle/>
          <a:p>
            <a:r>
              <a:rPr lang="en-US" dirty="0"/>
              <a:t>Importance of Threat Hunting in ICS</a:t>
            </a:r>
          </a:p>
        </p:txBody>
      </p:sp>
      <p:sp>
        <p:nvSpPr>
          <p:cNvPr id="4" name="Content Placeholder 3">
            <a:extLst>
              <a:ext uri="{FF2B5EF4-FFF2-40B4-BE49-F238E27FC236}">
                <a16:creationId xmlns:a16="http://schemas.microsoft.com/office/drawing/2014/main" id="{37319C66-4404-B874-ADF0-0D4219BB02FB}"/>
              </a:ext>
            </a:extLst>
          </p:cNvPr>
          <p:cNvSpPr>
            <a:spLocks noGrp="1"/>
          </p:cNvSpPr>
          <p:nvPr>
            <p:ph idx="1"/>
          </p:nvPr>
        </p:nvSpPr>
        <p:spPr/>
        <p:txBody>
          <a:bodyPr/>
          <a:lstStyle/>
          <a:p>
            <a:r>
              <a:rPr lang="en-US" dirty="0"/>
              <a:t>Protecting Critical Infrastructure</a:t>
            </a:r>
          </a:p>
          <a:p>
            <a:r>
              <a:rPr lang="en-US" dirty="0"/>
              <a:t>Mitigating Advanced Persistent Threats (APTs)</a:t>
            </a:r>
          </a:p>
          <a:p>
            <a:r>
              <a:rPr lang="en-US" dirty="0"/>
              <a:t>Preventing Financial Losses</a:t>
            </a:r>
          </a:p>
          <a:p>
            <a:r>
              <a:rPr lang="en-US" dirty="0"/>
              <a:t>Compliance with Regulations</a:t>
            </a:r>
          </a:p>
          <a:p>
            <a:r>
              <a:rPr lang="en-US" dirty="0"/>
              <a:t>Safeguarding Against Emerging Threats</a:t>
            </a:r>
          </a:p>
          <a:p>
            <a:r>
              <a:rPr lang="en-US" dirty="0"/>
              <a:t>Enhancing System Resilience</a:t>
            </a:r>
          </a:p>
        </p:txBody>
      </p:sp>
      <p:pic>
        <p:nvPicPr>
          <p:cNvPr id="6146" name="Picture 2" descr="Flexible Analog ICs to Drive Software-Defined Factories | Electronic Design">
            <a:extLst>
              <a:ext uri="{FF2B5EF4-FFF2-40B4-BE49-F238E27FC236}">
                <a16:creationId xmlns:a16="http://schemas.microsoft.com/office/drawing/2014/main" id="{E709AFAC-FBAC-8334-8F95-0390D12E5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204" y="3158836"/>
            <a:ext cx="4585630" cy="255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1937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791E2-41AC-12FE-96BD-4DC3C61BEB0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28BF5C5-780A-392C-6EB1-A193AFB2203C}"/>
              </a:ext>
            </a:extLst>
          </p:cNvPr>
          <p:cNvSpPr>
            <a:spLocks noGrp="1"/>
          </p:cNvSpPr>
          <p:nvPr>
            <p:ph idx="1"/>
          </p:nvPr>
        </p:nvSpPr>
        <p:spPr>
          <a:xfrm>
            <a:off x="2209800" y="1562100"/>
            <a:ext cx="8153400" cy="3733800"/>
          </a:xfrm>
        </p:spPr>
        <p:txBody>
          <a:bodyPr>
            <a:normAutofit fontScale="77500" lnSpcReduction="20000"/>
          </a:bodyPr>
          <a:lstStyle/>
          <a:p>
            <a:pPr marL="0" indent="0" algn="ctr">
              <a:buNone/>
            </a:pPr>
            <a:r>
              <a:rPr lang="en-US" sz="1800" b="1" dirty="0">
                <a:solidFill>
                  <a:srgbClr val="FF0000"/>
                </a:solidFill>
              </a:rPr>
              <a:t>STIX Object: Threat Actor</a:t>
            </a:r>
          </a:p>
          <a:p>
            <a:endParaRPr lang="en-US" sz="1800" b="1" dirty="0">
              <a:solidFill>
                <a:srgbClr val="FF0000"/>
              </a:solidFill>
            </a:endParaRPr>
          </a:p>
          <a:p>
            <a:pPr marL="0" indent="0">
              <a:buNone/>
            </a:pPr>
            <a:r>
              <a:rPr lang="en-US" sz="1800" b="1" dirty="0">
                <a:solidFill>
                  <a:srgbClr val="FF0000"/>
                </a:solidFill>
              </a:rPr>
              <a:t>Type: Threat Actor</a:t>
            </a:r>
          </a:p>
          <a:p>
            <a:pPr marL="0" indent="0">
              <a:buNone/>
            </a:pPr>
            <a:r>
              <a:rPr lang="en-US" sz="1800" b="1" dirty="0">
                <a:solidFill>
                  <a:srgbClr val="FF0000"/>
                </a:solidFill>
              </a:rPr>
              <a:t>Spec Version: 2.1</a:t>
            </a:r>
          </a:p>
          <a:p>
            <a:pPr marL="0" indent="0">
              <a:buNone/>
            </a:pPr>
            <a:r>
              <a:rPr lang="en-US" sz="1800" b="1" dirty="0">
                <a:solidFill>
                  <a:srgbClr val="FF0000"/>
                </a:solidFill>
              </a:rPr>
              <a:t>ID: threat-actor--c3457d68-1234-5678-9123-6abcdef23456</a:t>
            </a:r>
          </a:p>
          <a:p>
            <a:pPr marL="0" indent="0">
              <a:buNone/>
            </a:pPr>
            <a:r>
              <a:rPr lang="en-US" sz="1800" b="1" dirty="0">
                <a:solidFill>
                  <a:srgbClr val="FF0000"/>
                </a:solidFill>
              </a:rPr>
              <a:t>Created: 2024-09-15T09:00:00.000Z</a:t>
            </a:r>
          </a:p>
          <a:p>
            <a:pPr marL="0" indent="0">
              <a:buNone/>
            </a:pPr>
            <a:r>
              <a:rPr lang="en-US" sz="1800" b="1" dirty="0">
                <a:solidFill>
                  <a:srgbClr val="FF0000"/>
                </a:solidFill>
              </a:rPr>
              <a:t>Modified: 2024-09-15T09:30:00.000Z</a:t>
            </a:r>
          </a:p>
          <a:p>
            <a:pPr marL="0" indent="0">
              <a:buNone/>
            </a:pPr>
            <a:r>
              <a:rPr lang="en-US" sz="1800" b="1" dirty="0">
                <a:solidFill>
                  <a:srgbClr val="FF0000"/>
                </a:solidFill>
              </a:rPr>
              <a:t>Name: "Fancy Bear"</a:t>
            </a:r>
          </a:p>
          <a:p>
            <a:pPr marL="0" indent="0">
              <a:buNone/>
            </a:pPr>
            <a:r>
              <a:rPr lang="en-US" sz="1800" b="1" dirty="0">
                <a:solidFill>
                  <a:srgbClr val="FF0000"/>
                </a:solidFill>
              </a:rPr>
              <a:t>Description: A sophisticated cyber espionage group believed to be sponsored by a national government.</a:t>
            </a:r>
          </a:p>
          <a:p>
            <a:pPr marL="0" indent="0">
              <a:buNone/>
            </a:pPr>
            <a:r>
              <a:rPr lang="en-US" sz="1800" b="1" dirty="0">
                <a:solidFill>
                  <a:srgbClr val="FF0000"/>
                </a:solidFill>
              </a:rPr>
              <a:t>Aliases: ["APT28", "</a:t>
            </a:r>
            <a:r>
              <a:rPr lang="en-US" sz="1800" b="1" dirty="0" err="1">
                <a:solidFill>
                  <a:srgbClr val="FF0000"/>
                </a:solidFill>
              </a:rPr>
              <a:t>Sofacy</a:t>
            </a:r>
            <a:r>
              <a:rPr lang="en-US" sz="1800" b="1" dirty="0">
                <a:solidFill>
                  <a:srgbClr val="FF0000"/>
                </a:solidFill>
              </a:rPr>
              <a:t>"]</a:t>
            </a:r>
          </a:p>
          <a:p>
            <a:pPr marL="0" indent="0">
              <a:buNone/>
            </a:pPr>
            <a:r>
              <a:rPr lang="en-US" sz="1800" b="1" dirty="0">
                <a:solidFill>
                  <a:srgbClr val="FF0000"/>
                </a:solidFill>
              </a:rPr>
              <a:t>Goals: ["Espionage", "Data theft"]</a:t>
            </a:r>
          </a:p>
          <a:p>
            <a:pPr marL="0" indent="0">
              <a:buNone/>
            </a:pPr>
            <a:r>
              <a:rPr lang="en-US" sz="1800" b="1" dirty="0">
                <a:solidFill>
                  <a:srgbClr val="FF0000"/>
                </a:solidFill>
              </a:rPr>
              <a:t>Sophistication: "High"</a:t>
            </a:r>
          </a:p>
          <a:p>
            <a:pPr marL="0" indent="0">
              <a:buNone/>
            </a:pPr>
            <a:r>
              <a:rPr lang="en-US" sz="1800" b="1" dirty="0">
                <a:solidFill>
                  <a:srgbClr val="FF0000"/>
                </a:solidFill>
              </a:rPr>
              <a:t>Resource Level: "Government"</a:t>
            </a:r>
            <a:endParaRPr lang="en-US" dirty="0">
              <a:solidFill>
                <a:srgbClr val="FF0000"/>
              </a:solidFill>
            </a:endParaRPr>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A70FCA8A-32EB-A132-67BD-83940892C84D}"/>
              </a:ext>
            </a:extLst>
          </p:cNvPr>
          <p:cNvSpPr>
            <a:spLocks noGrp="1"/>
          </p:cNvSpPr>
          <p:nvPr>
            <p:ph type="title"/>
          </p:nvPr>
        </p:nvSpPr>
        <p:spPr>
          <a:xfrm>
            <a:off x="1828800" y="685800"/>
            <a:ext cx="8686800" cy="838200"/>
          </a:xfrm>
        </p:spPr>
        <p:txBody>
          <a:bodyPr/>
          <a:lstStyle/>
          <a:p>
            <a:r>
              <a:rPr lang="en-US" dirty="0"/>
              <a:t>Example: Threat Actor</a:t>
            </a:r>
          </a:p>
        </p:txBody>
      </p:sp>
    </p:spTree>
    <p:extLst>
      <p:ext uri="{BB962C8B-B14F-4D97-AF65-F5344CB8AC3E}">
        <p14:creationId xmlns:p14="http://schemas.microsoft.com/office/powerpoint/2010/main" val="42431229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582DA-3F70-A644-FFFE-D16A51A042D7}"/>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E840A4D-167A-A042-587A-A57D256D6469}"/>
              </a:ext>
            </a:extLst>
          </p:cNvPr>
          <p:cNvSpPr>
            <a:spLocks noGrp="1"/>
          </p:cNvSpPr>
          <p:nvPr>
            <p:ph idx="1"/>
          </p:nvPr>
        </p:nvSpPr>
        <p:spPr>
          <a:xfrm>
            <a:off x="2225777" y="1143000"/>
            <a:ext cx="8153400" cy="3733800"/>
          </a:xfrm>
        </p:spPr>
        <p:txBody>
          <a:bodyPr>
            <a:normAutofit fontScale="62500" lnSpcReduction="20000"/>
          </a:bodyPr>
          <a:lstStyle/>
          <a:p>
            <a:pPr marL="0" indent="0">
              <a:buNone/>
            </a:pPr>
            <a:r>
              <a:rPr lang="en-US" sz="1600" b="1" dirty="0">
                <a:solidFill>
                  <a:srgbClr val="FF0000"/>
                </a:solidFill>
              </a:rPr>
              <a:t>{</a:t>
            </a:r>
          </a:p>
          <a:p>
            <a:pPr marL="0" indent="0">
              <a:buNone/>
            </a:pPr>
            <a:r>
              <a:rPr lang="en-US" sz="1600" b="1" dirty="0">
                <a:solidFill>
                  <a:srgbClr val="FF0000"/>
                </a:solidFill>
              </a:rPr>
              <a:t>  "type": "attack-pattern",</a:t>
            </a:r>
          </a:p>
          <a:p>
            <a:pPr marL="0" indent="0">
              <a:buNone/>
            </a:pPr>
            <a:r>
              <a:rPr lang="en-US" sz="1600" b="1" dirty="0">
                <a:solidFill>
                  <a:srgbClr val="FF0000"/>
                </a:solidFill>
              </a:rPr>
              <a:t>  "</a:t>
            </a:r>
            <a:r>
              <a:rPr lang="en-US" sz="1600" b="1" dirty="0" err="1">
                <a:solidFill>
                  <a:srgbClr val="FF0000"/>
                </a:solidFill>
              </a:rPr>
              <a:t>spec_version</a:t>
            </a:r>
            <a:r>
              <a:rPr lang="en-US" sz="1600" b="1" dirty="0">
                <a:solidFill>
                  <a:srgbClr val="FF0000"/>
                </a:solidFill>
              </a:rPr>
              <a:t>": "2.1",</a:t>
            </a:r>
          </a:p>
          <a:p>
            <a:pPr marL="0" indent="0">
              <a:buNone/>
            </a:pPr>
            <a:r>
              <a:rPr lang="en-US" sz="1600" b="1" dirty="0">
                <a:solidFill>
                  <a:srgbClr val="FF0000"/>
                </a:solidFill>
              </a:rPr>
              <a:t>  "id": "attack-pattern--01234567-89ab-cdef-0123-456789abcdef",</a:t>
            </a:r>
          </a:p>
          <a:p>
            <a:pPr marL="0" indent="0">
              <a:buNone/>
            </a:pPr>
            <a:r>
              <a:rPr lang="en-US" sz="1600" b="1" dirty="0">
                <a:solidFill>
                  <a:srgbClr val="FF0000"/>
                </a:solidFill>
              </a:rPr>
              <a:t>  "created": "2021-10-01T00:00:00.000Z",</a:t>
            </a:r>
          </a:p>
          <a:p>
            <a:pPr marL="0" indent="0">
              <a:buNone/>
            </a:pPr>
            <a:r>
              <a:rPr lang="en-US" sz="1600" b="1" dirty="0">
                <a:solidFill>
                  <a:srgbClr val="FF0000"/>
                </a:solidFill>
              </a:rPr>
              <a:t>  "modified": "2021-10-01T00:00:00.000Z",</a:t>
            </a:r>
          </a:p>
          <a:p>
            <a:pPr marL="0" indent="0">
              <a:buNone/>
            </a:pPr>
            <a:r>
              <a:rPr lang="en-US" sz="1600" b="1" dirty="0">
                <a:solidFill>
                  <a:srgbClr val="FF0000"/>
                </a:solidFill>
              </a:rPr>
              <a:t>  "name": "Spear Phishing Attachment",</a:t>
            </a:r>
          </a:p>
          <a:p>
            <a:pPr marL="0" indent="0">
              <a:buNone/>
            </a:pPr>
            <a:r>
              <a:rPr lang="en-US" sz="1600" b="1" dirty="0">
                <a:solidFill>
                  <a:srgbClr val="FF0000"/>
                </a:solidFill>
              </a:rPr>
              <a:t>  "description": "Adversaries may send </a:t>
            </a:r>
            <a:r>
              <a:rPr lang="en-US" sz="1600" b="1" dirty="0" err="1">
                <a:solidFill>
                  <a:srgbClr val="FF0000"/>
                </a:solidFill>
              </a:rPr>
              <a:t>spearphishing</a:t>
            </a:r>
            <a:r>
              <a:rPr lang="en-US" sz="1600" b="1" dirty="0">
                <a:solidFill>
                  <a:srgbClr val="FF0000"/>
                </a:solidFill>
              </a:rPr>
              <a:t> emails with a malicious attachment in an attempt to gain access to victim systems. Once opened, the attachment can be leveraged to execute malicious code.",</a:t>
            </a:r>
          </a:p>
          <a:p>
            <a:pPr marL="0" indent="0">
              <a:buNone/>
            </a:pPr>
            <a:r>
              <a:rPr lang="en-US" sz="1600" b="1" dirty="0">
                <a:solidFill>
                  <a:srgbClr val="FF0000"/>
                </a:solidFill>
              </a:rPr>
              <a:t>  "</a:t>
            </a:r>
            <a:r>
              <a:rPr lang="en-US" sz="1600" b="1" dirty="0" err="1">
                <a:solidFill>
                  <a:srgbClr val="FF0000"/>
                </a:solidFill>
              </a:rPr>
              <a:t>external_references</a:t>
            </a:r>
            <a:r>
              <a:rPr lang="en-US" sz="1600" b="1" dirty="0">
                <a:solidFill>
                  <a:srgbClr val="FF0000"/>
                </a:solidFill>
              </a:rPr>
              <a:t>": [</a:t>
            </a:r>
          </a:p>
          <a:p>
            <a:pPr marL="0" indent="0">
              <a:buNone/>
            </a:pPr>
            <a:r>
              <a:rPr lang="en-US" sz="1600" b="1" dirty="0">
                <a:solidFill>
                  <a:srgbClr val="FF0000"/>
                </a:solidFill>
              </a:rPr>
              <a:t>    {</a:t>
            </a:r>
          </a:p>
          <a:p>
            <a:pPr marL="0" indent="0">
              <a:buNone/>
            </a:pPr>
            <a:r>
              <a:rPr lang="en-US" sz="1600" b="1" dirty="0">
                <a:solidFill>
                  <a:srgbClr val="FF0000"/>
                </a:solidFill>
              </a:rPr>
              <a:t>      "</a:t>
            </a:r>
            <a:r>
              <a:rPr lang="en-US" sz="1600" b="1" dirty="0" err="1">
                <a:solidFill>
                  <a:srgbClr val="FF0000"/>
                </a:solidFill>
              </a:rPr>
              <a:t>source_name</a:t>
            </a:r>
            <a:r>
              <a:rPr lang="en-US" sz="1600" b="1" dirty="0">
                <a:solidFill>
                  <a:srgbClr val="FF0000"/>
                </a:solidFill>
              </a:rPr>
              <a:t>": "</a:t>
            </a:r>
            <a:r>
              <a:rPr lang="en-US" sz="1600" b="1" dirty="0" err="1">
                <a:solidFill>
                  <a:srgbClr val="FF0000"/>
                </a:solidFill>
              </a:rPr>
              <a:t>mitre</a:t>
            </a:r>
            <a:r>
              <a:rPr lang="en-US" sz="1600" b="1" dirty="0">
                <a:solidFill>
                  <a:srgbClr val="FF0000"/>
                </a:solidFill>
              </a:rPr>
              <a:t>-attack",</a:t>
            </a:r>
          </a:p>
          <a:p>
            <a:pPr marL="0" indent="0">
              <a:buNone/>
            </a:pPr>
            <a:r>
              <a:rPr lang="en-US" sz="1600" b="1" dirty="0">
                <a:solidFill>
                  <a:srgbClr val="FF0000"/>
                </a:solidFill>
              </a:rPr>
              <a:t>      "</a:t>
            </a:r>
            <a:r>
              <a:rPr lang="en-US" sz="1600" b="1" dirty="0" err="1">
                <a:solidFill>
                  <a:srgbClr val="FF0000"/>
                </a:solidFill>
              </a:rPr>
              <a:t>external_id</a:t>
            </a:r>
            <a:r>
              <a:rPr lang="en-US" sz="1600" b="1" dirty="0">
                <a:solidFill>
                  <a:srgbClr val="FF0000"/>
                </a:solidFill>
              </a:rPr>
              <a:t>": "T1566.001",</a:t>
            </a:r>
          </a:p>
          <a:p>
            <a:pPr marL="0" indent="0">
              <a:buNone/>
            </a:pPr>
            <a:r>
              <a:rPr lang="en-US" sz="1600" b="1" dirty="0">
                <a:solidFill>
                  <a:srgbClr val="FF0000"/>
                </a:solidFill>
              </a:rPr>
              <a:t>      "</a:t>
            </a:r>
            <a:r>
              <a:rPr lang="en-US" sz="1600" b="1" dirty="0" err="1">
                <a:solidFill>
                  <a:srgbClr val="FF0000"/>
                </a:solidFill>
              </a:rPr>
              <a:t>url</a:t>
            </a:r>
            <a:r>
              <a:rPr lang="en-US" sz="1600" b="1" dirty="0">
                <a:solidFill>
                  <a:srgbClr val="FF0000"/>
                </a:solidFill>
              </a:rPr>
              <a:t>": "https://attack.mitre.org/techniques/T1566/001/",</a:t>
            </a:r>
          </a:p>
          <a:p>
            <a:pPr marL="0" indent="0">
              <a:buNone/>
            </a:pPr>
            <a:r>
              <a:rPr lang="en-US" sz="1600" b="1" dirty="0">
                <a:solidFill>
                  <a:srgbClr val="FF0000"/>
                </a:solidFill>
              </a:rPr>
              <a:t>      "description": "MITRE ATT&amp;CK Technique: Spear Phishing Attachment (T1566.001)"</a:t>
            </a:r>
          </a:p>
          <a:p>
            <a:pPr marL="0" indent="0">
              <a:buNone/>
            </a:pPr>
            <a:r>
              <a:rPr lang="en-US" sz="1600" b="1" dirty="0">
                <a:solidFill>
                  <a:srgbClr val="FF0000"/>
                </a:solidFill>
              </a:rPr>
              <a:t>    }</a:t>
            </a:r>
            <a:endParaRPr lang="en-US" sz="2400"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BFE64EE6-9F14-9002-1ED4-A0B0B9AA3C2A}"/>
              </a:ext>
            </a:extLst>
          </p:cNvPr>
          <p:cNvSpPr>
            <a:spLocks noGrp="1"/>
          </p:cNvSpPr>
          <p:nvPr>
            <p:ph type="title"/>
          </p:nvPr>
        </p:nvSpPr>
        <p:spPr>
          <a:xfrm>
            <a:off x="1959077" y="381000"/>
            <a:ext cx="8686800" cy="838200"/>
          </a:xfrm>
        </p:spPr>
        <p:txBody>
          <a:bodyPr/>
          <a:lstStyle/>
          <a:p>
            <a:r>
              <a:rPr lang="en-US" dirty="0"/>
              <a:t>Example: Attack Pattern</a:t>
            </a:r>
          </a:p>
        </p:txBody>
      </p:sp>
    </p:spTree>
    <p:extLst>
      <p:ext uri="{BB962C8B-B14F-4D97-AF65-F5344CB8AC3E}">
        <p14:creationId xmlns:p14="http://schemas.microsoft.com/office/powerpoint/2010/main" val="2120756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F3775-91BD-3435-B43B-6E003729218E}"/>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ABA8E6E-2C4A-0497-0E66-60EBFC68B411}"/>
              </a:ext>
            </a:extLst>
          </p:cNvPr>
          <p:cNvSpPr>
            <a:spLocks noGrp="1"/>
          </p:cNvSpPr>
          <p:nvPr>
            <p:ph idx="1"/>
          </p:nvPr>
        </p:nvSpPr>
        <p:spPr>
          <a:xfrm>
            <a:off x="2209800" y="1828800"/>
            <a:ext cx="8153400" cy="3733800"/>
          </a:xfrm>
        </p:spPr>
        <p:txBody>
          <a:bodyPr/>
          <a:lstStyle/>
          <a:p>
            <a:r>
              <a:rPr lang="en-US" dirty="0"/>
              <a:t>Integration with Existing Security Systems</a:t>
            </a:r>
          </a:p>
          <a:p>
            <a:r>
              <a:rPr lang="en-US" dirty="0"/>
              <a:t>Customization for ICS-Specific Threats</a:t>
            </a:r>
          </a:p>
          <a:p>
            <a:r>
              <a:rPr lang="en-US" dirty="0"/>
              <a:t>Sharing Threat Intelligence</a:t>
            </a:r>
          </a:p>
          <a:p>
            <a:r>
              <a:rPr lang="en-US" dirty="0"/>
              <a:t>Proactive Threat Hunting</a:t>
            </a:r>
          </a:p>
          <a:p>
            <a:r>
              <a:rPr lang="en-US" dirty="0"/>
              <a:t>Incident Response and Forensics</a:t>
            </a:r>
          </a:p>
          <a:p>
            <a:r>
              <a:rPr lang="en-US" dirty="0"/>
              <a:t>Compliance and reporting</a:t>
            </a:r>
          </a:p>
          <a:p>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E01DC0BF-911C-8349-94F9-40B14B30C182}"/>
              </a:ext>
            </a:extLst>
          </p:cNvPr>
          <p:cNvSpPr>
            <a:spLocks noGrp="1"/>
          </p:cNvSpPr>
          <p:nvPr>
            <p:ph type="title"/>
          </p:nvPr>
        </p:nvSpPr>
        <p:spPr>
          <a:xfrm>
            <a:off x="1828800" y="685800"/>
            <a:ext cx="8686800" cy="838200"/>
          </a:xfrm>
        </p:spPr>
        <p:txBody>
          <a:bodyPr/>
          <a:lstStyle/>
          <a:p>
            <a:r>
              <a:rPr lang="en-US" dirty="0"/>
              <a:t>STIX in ICS Environments</a:t>
            </a:r>
          </a:p>
        </p:txBody>
      </p:sp>
      <p:pic>
        <p:nvPicPr>
          <p:cNvPr id="1026" name="Picture 2" descr="Leveraging STIX and TAXII for better Cyber Threat Intelligence (Part 1) |  CloudSEK">
            <a:extLst>
              <a:ext uri="{FF2B5EF4-FFF2-40B4-BE49-F238E27FC236}">
                <a16:creationId xmlns:a16="http://schemas.microsoft.com/office/drawing/2014/main" id="{22318CD9-94C3-6427-BF2F-2C78BFBBE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2916" y="3769952"/>
            <a:ext cx="4270662" cy="24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31971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07E7D-02CC-B1E9-E14B-1DA64EA596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AC7E2-7CA2-AA14-C66D-89A83162F833}"/>
              </a:ext>
            </a:extLst>
          </p:cNvPr>
          <p:cNvSpPr>
            <a:spLocks noGrp="1"/>
          </p:cNvSpPr>
          <p:nvPr>
            <p:ph type="title"/>
          </p:nvPr>
        </p:nvSpPr>
        <p:spPr>
          <a:xfrm>
            <a:off x="2209800" y="533400"/>
            <a:ext cx="7772400" cy="838200"/>
          </a:xfrm>
        </p:spPr>
        <p:txBody>
          <a:bodyPr wrap="square" anchor="ctr">
            <a:normAutofit fontScale="90000"/>
          </a:bodyPr>
          <a:lstStyle/>
          <a:p>
            <a:r>
              <a:rPr lang="en-US" dirty="0"/>
              <a:t>Embedded Systems Security Tools</a:t>
            </a:r>
          </a:p>
        </p:txBody>
      </p:sp>
      <p:pic>
        <p:nvPicPr>
          <p:cNvPr id="8194" name="Picture 2">
            <a:extLst>
              <a:ext uri="{FF2B5EF4-FFF2-40B4-BE49-F238E27FC236}">
                <a16:creationId xmlns:a16="http://schemas.microsoft.com/office/drawing/2014/main" id="{95E99A8F-B9E7-16E4-B477-9EAE4147E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8135" b="23042"/>
          <a:stretch/>
        </p:blipFill>
        <p:spPr bwMode="auto">
          <a:xfrm>
            <a:off x="2209800" y="1600200"/>
            <a:ext cx="7772400" cy="4572000"/>
          </a:xfrm>
          <a:prstGeom prst="rect">
            <a:avLst/>
          </a:prstGeom>
          <a:solidFill>
            <a:srgbClr val="FFFFFF"/>
          </a:solidFill>
        </p:spPr>
      </p:pic>
    </p:spTree>
    <p:extLst>
      <p:ext uri="{BB962C8B-B14F-4D97-AF65-F5344CB8AC3E}">
        <p14:creationId xmlns:p14="http://schemas.microsoft.com/office/powerpoint/2010/main" val="26445550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F905F-9407-8E0F-2443-652E02650A2A}"/>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18F9C7A-FCD2-765C-44F9-F2B7CF6A5166}"/>
              </a:ext>
            </a:extLst>
          </p:cNvPr>
          <p:cNvSpPr>
            <a:spLocks noGrp="1"/>
          </p:cNvSpPr>
          <p:nvPr>
            <p:ph idx="1"/>
          </p:nvPr>
        </p:nvSpPr>
        <p:spPr>
          <a:xfrm>
            <a:off x="2209800" y="1828800"/>
            <a:ext cx="8153400" cy="3733800"/>
          </a:xfrm>
        </p:spPr>
        <p:txBody>
          <a:bodyPr>
            <a:normAutofit lnSpcReduction="10000"/>
          </a:bodyPr>
          <a:lstStyle/>
          <a:p>
            <a:r>
              <a:rPr lang="en-US" b="1" dirty="0"/>
              <a:t>Role in ICS </a:t>
            </a:r>
            <a:r>
              <a:rPr lang="en-US" dirty="0"/>
              <a:t>– these systems control, monitor, and directly influence physical processes in industry</a:t>
            </a:r>
          </a:p>
          <a:p>
            <a:r>
              <a:rPr lang="en-US" b="1" dirty="0"/>
              <a:t>Common Security Vulnerabilities</a:t>
            </a:r>
          </a:p>
          <a:p>
            <a:pPr lvl="1"/>
            <a:r>
              <a:rPr lang="en-US" dirty="0"/>
              <a:t>Insecure Firmware Updates</a:t>
            </a:r>
          </a:p>
          <a:p>
            <a:pPr lvl="1"/>
            <a:r>
              <a:rPr lang="en-US" dirty="0"/>
              <a:t>Lack of Authentication/Authorization</a:t>
            </a:r>
          </a:p>
          <a:p>
            <a:pPr lvl="1"/>
            <a:r>
              <a:rPr lang="en-US" dirty="0"/>
              <a:t>Physical Security Risks</a:t>
            </a:r>
          </a:p>
          <a:p>
            <a:r>
              <a:rPr lang="en-US" b="1" dirty="0"/>
              <a:t>Impact of Security Breaches</a:t>
            </a:r>
          </a:p>
          <a:p>
            <a:pPr lvl="1"/>
            <a:r>
              <a:rPr lang="en-US" dirty="0"/>
              <a:t>Operational Disruption</a:t>
            </a:r>
          </a:p>
          <a:p>
            <a:pPr lvl="1"/>
            <a:r>
              <a:rPr lang="en-US" dirty="0"/>
              <a:t>Safety Hazards</a:t>
            </a:r>
          </a:p>
          <a:p>
            <a:endParaRPr lang="en-US" dirty="0"/>
          </a:p>
          <a:p>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7A5F9525-9DC0-7235-AA0C-AB4BEA3F8A6A}"/>
              </a:ext>
            </a:extLst>
          </p:cNvPr>
          <p:cNvSpPr>
            <a:spLocks noGrp="1"/>
          </p:cNvSpPr>
          <p:nvPr>
            <p:ph type="title"/>
          </p:nvPr>
        </p:nvSpPr>
        <p:spPr>
          <a:xfrm>
            <a:off x="1828800" y="685800"/>
            <a:ext cx="8686800" cy="838200"/>
          </a:xfrm>
        </p:spPr>
        <p:txBody>
          <a:bodyPr/>
          <a:lstStyle/>
          <a:p>
            <a:r>
              <a:rPr lang="en-US" dirty="0"/>
              <a:t>Embedded Systems Security in ICS</a:t>
            </a:r>
          </a:p>
        </p:txBody>
      </p:sp>
      <p:pic>
        <p:nvPicPr>
          <p:cNvPr id="9218" name="Picture 2">
            <a:extLst>
              <a:ext uri="{FF2B5EF4-FFF2-40B4-BE49-F238E27FC236}">
                <a16:creationId xmlns:a16="http://schemas.microsoft.com/office/drawing/2014/main" id="{92822A39-E5C1-2DFB-F1F4-100464EA4C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3429000"/>
            <a:ext cx="28956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5435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6CE6D-47AD-499A-254A-7A6FB2DB4471}"/>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58FC90D-8EEC-ADA2-39B0-543B0CC85FA4}"/>
              </a:ext>
            </a:extLst>
          </p:cNvPr>
          <p:cNvSpPr>
            <a:spLocks noGrp="1"/>
          </p:cNvSpPr>
          <p:nvPr>
            <p:ph idx="1"/>
          </p:nvPr>
        </p:nvSpPr>
        <p:spPr>
          <a:xfrm>
            <a:off x="2209800" y="1828800"/>
            <a:ext cx="8153400" cy="3733800"/>
          </a:xfrm>
        </p:spPr>
        <p:txBody>
          <a:bodyPr>
            <a:normAutofit lnSpcReduction="10000"/>
          </a:bodyPr>
          <a:lstStyle/>
          <a:p>
            <a:r>
              <a:rPr lang="en-US" b="1" dirty="0"/>
              <a:t>Firmware Analysis Tools</a:t>
            </a:r>
          </a:p>
          <a:p>
            <a:pPr lvl="1"/>
            <a:r>
              <a:rPr lang="en-US" dirty="0"/>
              <a:t>Static/Dynamic Analysis</a:t>
            </a:r>
          </a:p>
          <a:p>
            <a:pPr lvl="1"/>
            <a:r>
              <a:rPr lang="en-US" dirty="0"/>
              <a:t>Signature Verification</a:t>
            </a:r>
          </a:p>
          <a:p>
            <a:r>
              <a:rPr lang="en-US" b="1" dirty="0"/>
              <a:t>Hardware Security Modules (HSM)	</a:t>
            </a:r>
          </a:p>
          <a:p>
            <a:r>
              <a:rPr lang="en-US" b="1" dirty="0"/>
              <a:t>Real-Time Operating System (RTOS) Security Enhancements</a:t>
            </a:r>
          </a:p>
          <a:p>
            <a:pPr lvl="1"/>
            <a:r>
              <a:rPr lang="en-US" dirty="0"/>
              <a:t>Memory Protection</a:t>
            </a:r>
          </a:p>
          <a:p>
            <a:pPr lvl="1"/>
            <a:r>
              <a:rPr lang="en-US" dirty="0"/>
              <a:t>Secure Boot</a:t>
            </a:r>
          </a:p>
          <a:p>
            <a:pPr lvl="1"/>
            <a:r>
              <a:rPr lang="en-US" dirty="0"/>
              <a:t>Access Controls</a:t>
            </a:r>
          </a:p>
          <a:p>
            <a:endParaRPr lang="en-US" dirty="0"/>
          </a:p>
          <a:p>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87727677-D21E-1CE8-28DF-75F4735887E4}"/>
              </a:ext>
            </a:extLst>
          </p:cNvPr>
          <p:cNvSpPr>
            <a:spLocks noGrp="1"/>
          </p:cNvSpPr>
          <p:nvPr>
            <p:ph type="title"/>
          </p:nvPr>
        </p:nvSpPr>
        <p:spPr>
          <a:xfrm>
            <a:off x="1828800" y="685800"/>
            <a:ext cx="8686800" cy="838200"/>
          </a:xfrm>
        </p:spPr>
        <p:txBody>
          <a:bodyPr>
            <a:normAutofit fontScale="90000"/>
          </a:bodyPr>
          <a:lstStyle/>
          <a:p>
            <a:r>
              <a:rPr lang="en-US" dirty="0"/>
              <a:t>Security Tools for Embedded Systems</a:t>
            </a:r>
          </a:p>
        </p:txBody>
      </p:sp>
    </p:spTree>
    <p:extLst>
      <p:ext uri="{BB962C8B-B14F-4D97-AF65-F5344CB8AC3E}">
        <p14:creationId xmlns:p14="http://schemas.microsoft.com/office/powerpoint/2010/main" val="9340176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A1A5C-6358-0D2F-C685-0002EEDD8368}"/>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2BD3CE4-102B-3E9D-619E-9DCBA4FE5EEC}"/>
              </a:ext>
            </a:extLst>
          </p:cNvPr>
          <p:cNvSpPr>
            <a:spLocks noGrp="1"/>
          </p:cNvSpPr>
          <p:nvPr>
            <p:ph idx="1"/>
          </p:nvPr>
        </p:nvSpPr>
        <p:spPr>
          <a:xfrm>
            <a:off x="2209800" y="1828800"/>
            <a:ext cx="8153400" cy="3733800"/>
          </a:xfrm>
        </p:spPr>
        <p:txBody>
          <a:bodyPr/>
          <a:lstStyle/>
          <a:p>
            <a:r>
              <a:rPr lang="en-US" b="1" dirty="0"/>
              <a:t>Binary Analysis Tool (BAT)</a:t>
            </a:r>
          </a:p>
          <a:p>
            <a:r>
              <a:rPr lang="en-US" b="1" dirty="0"/>
              <a:t>CHIPSEC</a:t>
            </a:r>
          </a:p>
          <a:p>
            <a:r>
              <a:rPr lang="en-US" b="1" dirty="0"/>
              <a:t>Lauterbach Debug Tools</a:t>
            </a:r>
          </a:p>
          <a:p>
            <a:r>
              <a:rPr lang="en-US" b="1" dirty="0" err="1"/>
              <a:t>JTAGulator</a:t>
            </a:r>
            <a:endParaRPr lang="en-US" b="1" dirty="0"/>
          </a:p>
          <a:p>
            <a:r>
              <a:rPr lang="en-US" b="1" dirty="0"/>
              <a:t>IDA Pro</a:t>
            </a:r>
          </a:p>
          <a:p>
            <a:endParaRPr lang="en-US" b="1" dirty="0"/>
          </a:p>
          <a:p>
            <a:endParaRPr lang="en-US" dirty="0"/>
          </a:p>
          <a:p>
            <a:endParaRPr lang="en-US" dirty="0"/>
          </a:p>
          <a:p>
            <a:pPr lvl="1"/>
            <a:endParaRPr lang="en-US" dirty="0"/>
          </a:p>
          <a:p>
            <a:endParaRPr lang="en-US" dirty="0"/>
          </a:p>
          <a:p>
            <a:pPr marL="0" indent="0">
              <a:buNone/>
            </a:pPr>
            <a:endParaRPr lang="en-US" dirty="0"/>
          </a:p>
          <a:p>
            <a:endParaRPr lang="en-US" dirty="0"/>
          </a:p>
          <a:p>
            <a:endParaRPr lang="en-US" dirty="0"/>
          </a:p>
          <a:p>
            <a:pPr marL="457200" lvl="1" indent="0">
              <a:buNone/>
            </a:pPr>
            <a:endParaRPr lang="en-US" dirty="0"/>
          </a:p>
        </p:txBody>
      </p:sp>
      <p:sp>
        <p:nvSpPr>
          <p:cNvPr id="5" name="Title 4">
            <a:extLst>
              <a:ext uri="{FF2B5EF4-FFF2-40B4-BE49-F238E27FC236}">
                <a16:creationId xmlns:a16="http://schemas.microsoft.com/office/drawing/2014/main" id="{9C94963B-8641-1A20-16A5-F08CD61118EE}"/>
              </a:ext>
            </a:extLst>
          </p:cNvPr>
          <p:cNvSpPr>
            <a:spLocks noGrp="1"/>
          </p:cNvSpPr>
          <p:nvPr>
            <p:ph type="title"/>
          </p:nvPr>
        </p:nvSpPr>
        <p:spPr>
          <a:xfrm>
            <a:off x="1828800" y="685800"/>
            <a:ext cx="8686800" cy="838200"/>
          </a:xfrm>
        </p:spPr>
        <p:txBody>
          <a:bodyPr/>
          <a:lstStyle/>
          <a:p>
            <a:r>
              <a:rPr lang="en-US" dirty="0"/>
              <a:t>Specific Tool Examples</a:t>
            </a:r>
          </a:p>
        </p:txBody>
      </p:sp>
      <p:pic>
        <p:nvPicPr>
          <p:cNvPr id="17410" name="Picture 2" descr="Chipsec · GitHub">
            <a:extLst>
              <a:ext uri="{FF2B5EF4-FFF2-40B4-BE49-F238E27FC236}">
                <a16:creationId xmlns:a16="http://schemas.microsoft.com/office/drawing/2014/main" id="{0100551A-84F4-0930-A847-EE7A58CBD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4179992"/>
            <a:ext cx="18669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PowerDebug X50 - No-Limit JTAG Debugger | Lauterbach TRACE32">
            <a:extLst>
              <a:ext uri="{FF2B5EF4-FFF2-40B4-BE49-F238E27FC236}">
                <a16:creationId xmlns:a16="http://schemas.microsoft.com/office/drawing/2014/main" id="{37C744D0-2513-EA83-B5E4-069A501D6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3235" y="4268430"/>
            <a:ext cx="2667000" cy="177846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JTAGulator: Introduction - Embedded Lab Vienna for IoT &amp; Security">
            <a:extLst>
              <a:ext uri="{FF2B5EF4-FFF2-40B4-BE49-F238E27FC236}">
                <a16:creationId xmlns:a16="http://schemas.microsoft.com/office/drawing/2014/main" id="{75BC18BC-85AE-31DB-C02F-16967856B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3213" y="4571608"/>
            <a:ext cx="3852862" cy="147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67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305FF-407D-8ABD-75E8-4454B935DBB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19B33C-E1C3-B854-DA4B-4E429A9D07F1}"/>
              </a:ext>
            </a:extLst>
          </p:cNvPr>
          <p:cNvSpPr>
            <a:spLocks noGrp="1"/>
          </p:cNvSpPr>
          <p:nvPr>
            <p:ph idx="1"/>
          </p:nvPr>
        </p:nvSpPr>
        <p:spPr>
          <a:xfrm>
            <a:off x="1676400" y="2133600"/>
            <a:ext cx="8686800" cy="3733800"/>
          </a:xfrm>
        </p:spPr>
        <p:txBody>
          <a:bodyPr/>
          <a:lstStyle/>
          <a:p>
            <a:pPr marL="0" indent="0">
              <a:buNone/>
            </a:pPr>
            <a:r>
              <a:rPr lang="en-US" sz="2400" b="1" dirty="0"/>
              <a:t>Background</a:t>
            </a:r>
          </a:p>
          <a:p>
            <a:pPr marL="0" indent="0">
              <a:buNone/>
            </a:pPr>
            <a:r>
              <a:rPr lang="en-US" sz="2000" dirty="0"/>
              <a:t>A major energy provider, servicing millions of customers across a broad region, faced significant cybersecurity threats aimed at disrupting power distribution. Key vulnerabilities were identified in the firmware of their control systems, which were susceptible to unauthorized modifications and malware infections.</a:t>
            </a:r>
          </a:p>
          <a:p>
            <a:pPr marL="0" indent="0">
              <a:buNone/>
            </a:pPr>
            <a:endParaRPr lang="en-US" sz="2400" b="1" dirty="0"/>
          </a:p>
          <a:p>
            <a:pPr marL="0" indent="0">
              <a:buNone/>
            </a:pPr>
            <a:r>
              <a:rPr lang="en-US" sz="2400" b="1" dirty="0"/>
              <a:t>Challenge</a:t>
            </a:r>
          </a:p>
          <a:p>
            <a:pPr marL="0" indent="0">
              <a:buNone/>
            </a:pPr>
            <a:r>
              <a:rPr lang="en-US" sz="2000" dirty="0"/>
              <a:t>The company needed to ensure the integrity and authenticity of the firmware running on thousands of embedded systems scattered across various remote sites, which were critical to grid management and power distribution operations.</a:t>
            </a:r>
            <a:endParaRPr lang="en-US" sz="3200" b="1" dirty="0"/>
          </a:p>
          <a:p>
            <a:pPr marL="0" indent="0">
              <a:buNone/>
            </a:pPr>
            <a:endParaRPr lang="en-US" sz="2000" b="1" dirty="0"/>
          </a:p>
          <a:p>
            <a:pPr marL="457200" lvl="1" indent="0">
              <a:buNone/>
            </a:pPr>
            <a:endParaRPr lang="en-US" dirty="0"/>
          </a:p>
        </p:txBody>
      </p:sp>
      <p:sp>
        <p:nvSpPr>
          <p:cNvPr id="5" name="Title 4">
            <a:extLst>
              <a:ext uri="{FF2B5EF4-FFF2-40B4-BE49-F238E27FC236}">
                <a16:creationId xmlns:a16="http://schemas.microsoft.com/office/drawing/2014/main" id="{545CEF5B-69E8-C325-B1C7-208822638505}"/>
              </a:ext>
            </a:extLst>
          </p:cNvPr>
          <p:cNvSpPr>
            <a:spLocks noGrp="1"/>
          </p:cNvSpPr>
          <p:nvPr>
            <p:ph type="title"/>
          </p:nvPr>
        </p:nvSpPr>
        <p:spPr>
          <a:xfrm>
            <a:off x="1828800" y="685800"/>
            <a:ext cx="8686800" cy="838200"/>
          </a:xfrm>
        </p:spPr>
        <p:txBody>
          <a:bodyPr>
            <a:normAutofit fontScale="90000"/>
          </a:bodyPr>
          <a:lstStyle/>
          <a:p>
            <a:r>
              <a:rPr lang="en-US" dirty="0"/>
              <a:t>Case Study: Secure Firmware Deployment in Energy Sector</a:t>
            </a:r>
          </a:p>
        </p:txBody>
      </p:sp>
    </p:spTree>
    <p:extLst>
      <p:ext uri="{BB962C8B-B14F-4D97-AF65-F5344CB8AC3E}">
        <p14:creationId xmlns:p14="http://schemas.microsoft.com/office/powerpoint/2010/main" val="25332141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7CE17-1487-1CC3-D91F-A0E52F8471F9}"/>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A0C03AA-B08C-ABD4-8008-318BE342B0F2}"/>
              </a:ext>
            </a:extLst>
          </p:cNvPr>
          <p:cNvSpPr>
            <a:spLocks noGrp="1"/>
          </p:cNvSpPr>
          <p:nvPr>
            <p:ph idx="1"/>
          </p:nvPr>
        </p:nvSpPr>
        <p:spPr>
          <a:xfrm>
            <a:off x="1752600" y="1981200"/>
            <a:ext cx="8686800" cy="3733800"/>
          </a:xfrm>
        </p:spPr>
        <p:txBody>
          <a:bodyPr>
            <a:normAutofit lnSpcReduction="10000"/>
          </a:bodyPr>
          <a:lstStyle/>
          <a:p>
            <a:r>
              <a:rPr lang="en-US" b="1" dirty="0"/>
              <a:t>Firmware Analysis Tools</a:t>
            </a:r>
          </a:p>
          <a:p>
            <a:pPr lvl="1"/>
            <a:r>
              <a:rPr lang="en-US" dirty="0"/>
              <a:t>Deployment</a:t>
            </a:r>
          </a:p>
          <a:p>
            <a:pPr lvl="1"/>
            <a:r>
              <a:rPr lang="en-US" dirty="0"/>
              <a:t>Functionality</a:t>
            </a:r>
          </a:p>
          <a:p>
            <a:r>
              <a:rPr lang="en-US" b="1" dirty="0"/>
              <a:t>Secure Boot Implementation</a:t>
            </a:r>
          </a:p>
          <a:p>
            <a:pPr lvl="1"/>
            <a:r>
              <a:rPr lang="en-US" dirty="0"/>
              <a:t>Setup</a:t>
            </a:r>
          </a:p>
          <a:p>
            <a:pPr lvl="1"/>
            <a:r>
              <a:rPr lang="en-US" dirty="0"/>
              <a:t>Layered Security</a:t>
            </a:r>
          </a:p>
          <a:p>
            <a:r>
              <a:rPr lang="en-US" b="1" dirty="0"/>
              <a:t>Automated Response Systems</a:t>
            </a:r>
          </a:p>
          <a:p>
            <a:pPr lvl="1"/>
            <a:r>
              <a:rPr lang="en-US" dirty="0"/>
              <a:t>Integration</a:t>
            </a:r>
          </a:p>
          <a:p>
            <a:pPr lvl="1"/>
            <a:r>
              <a:rPr lang="en-US" dirty="0"/>
              <a:t>Notification</a:t>
            </a:r>
            <a:endParaRPr lang="en-US" sz="2800" dirty="0"/>
          </a:p>
        </p:txBody>
      </p:sp>
      <p:sp>
        <p:nvSpPr>
          <p:cNvPr id="5" name="Title 4">
            <a:extLst>
              <a:ext uri="{FF2B5EF4-FFF2-40B4-BE49-F238E27FC236}">
                <a16:creationId xmlns:a16="http://schemas.microsoft.com/office/drawing/2014/main" id="{3BE1D2F6-546D-0E67-6D41-52053E74886B}"/>
              </a:ext>
            </a:extLst>
          </p:cNvPr>
          <p:cNvSpPr>
            <a:spLocks noGrp="1"/>
          </p:cNvSpPr>
          <p:nvPr>
            <p:ph type="title"/>
          </p:nvPr>
        </p:nvSpPr>
        <p:spPr>
          <a:xfrm>
            <a:off x="1828800" y="914400"/>
            <a:ext cx="8686800" cy="838200"/>
          </a:xfrm>
        </p:spPr>
        <p:txBody>
          <a:bodyPr>
            <a:normAutofit fontScale="90000"/>
          </a:bodyPr>
          <a:lstStyle/>
          <a:p>
            <a:r>
              <a:rPr lang="en-US" dirty="0"/>
              <a:t>Solution: Secure Firmware Deployment in Energy Sector</a:t>
            </a:r>
            <a:br>
              <a:rPr lang="en-US" dirty="0"/>
            </a:br>
            <a:endParaRPr lang="en-US" dirty="0"/>
          </a:p>
        </p:txBody>
      </p:sp>
      <p:pic>
        <p:nvPicPr>
          <p:cNvPr id="10242" name="Picture 2" descr="01-Secure-Boot Particle (1)">
            <a:extLst>
              <a:ext uri="{FF2B5EF4-FFF2-40B4-BE49-F238E27FC236}">
                <a16:creationId xmlns:a16="http://schemas.microsoft.com/office/drawing/2014/main" id="{17700468-80F8-9D51-C30C-819BD8A6F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629" y="1752600"/>
            <a:ext cx="4422371" cy="442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8035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2D25F-3429-C24A-DE33-BC326F4C47C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6FE2714-0DA6-48ED-9F3F-8954CA876148}"/>
              </a:ext>
            </a:extLst>
          </p:cNvPr>
          <p:cNvSpPr>
            <a:spLocks noGrp="1"/>
          </p:cNvSpPr>
          <p:nvPr>
            <p:ph type="title"/>
          </p:nvPr>
        </p:nvSpPr>
        <p:spPr>
          <a:xfrm>
            <a:off x="2209800" y="914400"/>
            <a:ext cx="7772400" cy="838200"/>
          </a:xfrm>
        </p:spPr>
        <p:txBody>
          <a:bodyPr wrap="square" anchor="ctr">
            <a:normAutofit fontScale="90000"/>
          </a:bodyPr>
          <a:lstStyle/>
          <a:p>
            <a:pPr>
              <a:lnSpc>
                <a:spcPct val="90000"/>
              </a:lnSpc>
            </a:pPr>
            <a:r>
              <a:rPr lang="en-US" dirty="0"/>
              <a:t>Secure Firmware Deployment in Energy Sector</a:t>
            </a:r>
            <a:br>
              <a:rPr lang="en-US" sz="2500" dirty="0"/>
            </a:br>
            <a:endParaRPr lang="en-US" sz="2500" dirty="0"/>
          </a:p>
        </p:txBody>
      </p:sp>
      <p:sp>
        <p:nvSpPr>
          <p:cNvPr id="4" name="Content Placeholder 3">
            <a:extLst>
              <a:ext uri="{FF2B5EF4-FFF2-40B4-BE49-F238E27FC236}">
                <a16:creationId xmlns:a16="http://schemas.microsoft.com/office/drawing/2014/main" id="{67DDC969-DD83-3FBF-FC96-9E1DE42CAC39}"/>
              </a:ext>
            </a:extLst>
          </p:cNvPr>
          <p:cNvSpPr>
            <a:spLocks noGrp="1"/>
          </p:cNvSpPr>
          <p:nvPr>
            <p:ph sz="half" idx="1"/>
          </p:nvPr>
        </p:nvSpPr>
        <p:spPr>
          <a:xfrm>
            <a:off x="2453148" y="2362200"/>
            <a:ext cx="3810000" cy="3048000"/>
          </a:xfrm>
        </p:spPr>
        <p:txBody>
          <a:bodyPr wrap="square" anchor="t">
            <a:normAutofit/>
          </a:bodyPr>
          <a:lstStyle/>
          <a:p>
            <a:pPr marL="0" indent="0" algn="ctr">
              <a:buNone/>
            </a:pPr>
            <a:r>
              <a:rPr lang="en-US" b="1" u="sng" dirty="0"/>
              <a:t>OUTCOME</a:t>
            </a:r>
          </a:p>
          <a:p>
            <a:r>
              <a:rPr lang="en-US" dirty="0"/>
              <a:t>Reduced Incidents</a:t>
            </a:r>
          </a:p>
          <a:p>
            <a:r>
              <a:rPr lang="en-US" dirty="0"/>
              <a:t>Enhanced Security Posture</a:t>
            </a:r>
          </a:p>
          <a:p>
            <a:r>
              <a:rPr lang="en-US" dirty="0"/>
              <a:t>Regulatory Compliance</a:t>
            </a:r>
          </a:p>
        </p:txBody>
      </p:sp>
      <p:pic>
        <p:nvPicPr>
          <p:cNvPr id="13314" name="Picture 2">
            <a:extLst>
              <a:ext uri="{FF2B5EF4-FFF2-40B4-BE49-F238E27FC236}">
                <a16:creationId xmlns:a16="http://schemas.microsoft.com/office/drawing/2014/main" id="{F6D3F526-76D1-DC37-8366-CF2580851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413" r="6254"/>
          <a:stretch/>
        </p:blipFill>
        <p:spPr bwMode="auto">
          <a:xfrm>
            <a:off x="6400800" y="1874520"/>
            <a:ext cx="3581400" cy="4297680"/>
          </a:xfrm>
          <a:prstGeom prst="rect">
            <a:avLst/>
          </a:prstGeom>
          <a:solidFill>
            <a:srgbClr val="FFFFFF"/>
          </a:solidFill>
        </p:spPr>
      </p:pic>
    </p:spTree>
    <p:extLst>
      <p:ext uri="{BB962C8B-B14F-4D97-AF65-F5344CB8AC3E}">
        <p14:creationId xmlns:p14="http://schemas.microsoft.com/office/powerpoint/2010/main" val="1870421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236EB-FD46-AF40-04F2-530CAE977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63963D-551F-9ED5-7A17-C22A08107916}"/>
              </a:ext>
            </a:extLst>
          </p:cNvPr>
          <p:cNvSpPr>
            <a:spLocks noGrp="1"/>
          </p:cNvSpPr>
          <p:nvPr>
            <p:ph type="title"/>
          </p:nvPr>
        </p:nvSpPr>
        <p:spPr/>
        <p:txBody>
          <a:bodyPr/>
          <a:lstStyle/>
          <a:p>
            <a:r>
              <a:rPr lang="en-US" dirty="0"/>
              <a:t>Challenges: Threat Hunting in ICS</a:t>
            </a:r>
          </a:p>
        </p:txBody>
      </p:sp>
      <p:sp>
        <p:nvSpPr>
          <p:cNvPr id="4" name="Content Placeholder 3">
            <a:extLst>
              <a:ext uri="{FF2B5EF4-FFF2-40B4-BE49-F238E27FC236}">
                <a16:creationId xmlns:a16="http://schemas.microsoft.com/office/drawing/2014/main" id="{F7EC7D9A-2FDC-522D-3761-8FD652907451}"/>
              </a:ext>
            </a:extLst>
          </p:cNvPr>
          <p:cNvSpPr>
            <a:spLocks noGrp="1"/>
          </p:cNvSpPr>
          <p:nvPr>
            <p:ph idx="1"/>
          </p:nvPr>
        </p:nvSpPr>
        <p:spPr/>
        <p:txBody>
          <a:bodyPr/>
          <a:lstStyle/>
          <a:p>
            <a:r>
              <a:rPr lang="en-US" dirty="0"/>
              <a:t>Complexity of industrial networks</a:t>
            </a:r>
          </a:p>
          <a:p>
            <a:r>
              <a:rPr lang="en-US" dirty="0"/>
              <a:t>Limited visibility</a:t>
            </a:r>
          </a:p>
          <a:p>
            <a:r>
              <a:rPr lang="en-US" dirty="0"/>
              <a:t>Integration of IT and OT</a:t>
            </a:r>
          </a:p>
          <a:p>
            <a:r>
              <a:rPr lang="en-US" dirty="0"/>
              <a:t>Resource constraints</a:t>
            </a:r>
          </a:p>
          <a:p>
            <a:r>
              <a:rPr lang="en-US" dirty="0"/>
              <a:t>Regulatory and Compliance Issues</a:t>
            </a:r>
          </a:p>
          <a:p>
            <a:r>
              <a:rPr lang="en-US" dirty="0"/>
              <a:t>Evolving threat landscape</a:t>
            </a:r>
          </a:p>
        </p:txBody>
      </p:sp>
      <p:pic>
        <p:nvPicPr>
          <p:cNvPr id="7170" name="Picture 2" descr="A man is look at computer screens with threat reports on them. In the bottom right corner, there is a magnifying glass symbol with a bug inside. Everything except the symbol has a blue overlay.">
            <a:extLst>
              <a:ext uri="{FF2B5EF4-FFF2-40B4-BE49-F238E27FC236}">
                <a16:creationId xmlns:a16="http://schemas.microsoft.com/office/drawing/2014/main" id="{EB1FBDDA-15F6-D36C-C16D-342CC32612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538726"/>
            <a:ext cx="5069378" cy="264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3765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F74EB-0B86-2050-3CB9-641C68D60A4B}"/>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04093C0-EB95-CE5A-E1CF-4BF512D45D93}"/>
              </a:ext>
            </a:extLst>
          </p:cNvPr>
          <p:cNvSpPr>
            <a:spLocks noGrp="1"/>
          </p:cNvSpPr>
          <p:nvPr>
            <p:ph idx="1"/>
          </p:nvPr>
        </p:nvSpPr>
        <p:spPr>
          <a:xfrm>
            <a:off x="1676400" y="2133600"/>
            <a:ext cx="8686800" cy="3733800"/>
          </a:xfrm>
        </p:spPr>
        <p:txBody>
          <a:bodyPr>
            <a:normAutofit lnSpcReduction="10000"/>
          </a:bodyPr>
          <a:lstStyle/>
          <a:p>
            <a:pPr marL="0" indent="0">
              <a:buNone/>
            </a:pPr>
            <a:r>
              <a:rPr lang="en-US" sz="2400" b="1" dirty="0"/>
              <a:t>Background</a:t>
            </a:r>
          </a:p>
          <a:p>
            <a:pPr marL="0" indent="0">
              <a:buNone/>
            </a:pPr>
            <a:r>
              <a:rPr lang="en-US" sz="2000" dirty="0"/>
              <a:t>A large manufacturing company specializing in high-precision components faced challenges protecting proprietary designs and operational data communicated between devices on their manufacturing floor. The company was particularly concerned about industrial espionage and data breaches.</a:t>
            </a:r>
            <a:endParaRPr lang="en-US" sz="3600" b="1" dirty="0"/>
          </a:p>
          <a:p>
            <a:pPr marL="0" indent="0">
              <a:buNone/>
            </a:pPr>
            <a:endParaRPr lang="en-US" sz="2400" b="1" dirty="0"/>
          </a:p>
          <a:p>
            <a:pPr marL="0" indent="0">
              <a:buNone/>
            </a:pPr>
            <a:r>
              <a:rPr lang="en-US" sz="2400" b="1" dirty="0"/>
              <a:t>Challenge</a:t>
            </a:r>
          </a:p>
          <a:p>
            <a:pPr marL="0" indent="0">
              <a:buNone/>
            </a:pPr>
            <a:r>
              <a:rPr lang="en-US" sz="2000" dirty="0"/>
              <a:t>The company's manufacturing processes relied heavily on automated systems that communicated sensitive information continuously. These systems were vulnerable to interception and unauthorized access due to inadequate encryption measures.</a:t>
            </a:r>
            <a:endParaRPr lang="en-US" sz="3200" b="1" dirty="0"/>
          </a:p>
          <a:p>
            <a:pPr marL="457200" lvl="1" indent="0">
              <a:buNone/>
            </a:pPr>
            <a:endParaRPr lang="en-US" dirty="0"/>
          </a:p>
        </p:txBody>
      </p:sp>
      <p:sp>
        <p:nvSpPr>
          <p:cNvPr id="5" name="Title 4">
            <a:extLst>
              <a:ext uri="{FF2B5EF4-FFF2-40B4-BE49-F238E27FC236}">
                <a16:creationId xmlns:a16="http://schemas.microsoft.com/office/drawing/2014/main" id="{C5C1EDE3-75B8-B336-1BBC-7B940FEF3A04}"/>
              </a:ext>
            </a:extLst>
          </p:cNvPr>
          <p:cNvSpPr>
            <a:spLocks noGrp="1"/>
          </p:cNvSpPr>
          <p:nvPr>
            <p:ph type="title"/>
          </p:nvPr>
        </p:nvSpPr>
        <p:spPr>
          <a:xfrm>
            <a:off x="1828800" y="685800"/>
            <a:ext cx="8686800" cy="838200"/>
          </a:xfrm>
        </p:spPr>
        <p:txBody>
          <a:bodyPr>
            <a:normAutofit fontScale="90000"/>
          </a:bodyPr>
          <a:lstStyle/>
          <a:p>
            <a:r>
              <a:rPr lang="en-US" dirty="0"/>
              <a:t>Case Study: Advanced Encryption in Manufacturing Automation</a:t>
            </a:r>
          </a:p>
        </p:txBody>
      </p:sp>
    </p:spTree>
    <p:extLst>
      <p:ext uri="{BB962C8B-B14F-4D97-AF65-F5344CB8AC3E}">
        <p14:creationId xmlns:p14="http://schemas.microsoft.com/office/powerpoint/2010/main" val="2474857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45416-53F1-F3B5-B4B1-3384762C0F66}"/>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E28C8C-D5D8-78C7-A965-14B00B07B7B0}"/>
              </a:ext>
            </a:extLst>
          </p:cNvPr>
          <p:cNvSpPr>
            <a:spLocks noGrp="1"/>
          </p:cNvSpPr>
          <p:nvPr>
            <p:ph idx="1"/>
          </p:nvPr>
        </p:nvSpPr>
        <p:spPr>
          <a:xfrm>
            <a:off x="2286000" y="1981200"/>
            <a:ext cx="8686800" cy="3733800"/>
          </a:xfrm>
        </p:spPr>
        <p:txBody>
          <a:bodyPr>
            <a:normAutofit lnSpcReduction="10000"/>
          </a:bodyPr>
          <a:lstStyle/>
          <a:p>
            <a:r>
              <a:rPr lang="en-US" b="1" dirty="0"/>
              <a:t>HSM Integration</a:t>
            </a:r>
          </a:p>
          <a:p>
            <a:pPr lvl="1"/>
            <a:r>
              <a:rPr lang="en-US" dirty="0"/>
              <a:t>Deployment</a:t>
            </a:r>
          </a:p>
          <a:p>
            <a:pPr lvl="1"/>
            <a:r>
              <a:rPr lang="en-US" dirty="0"/>
              <a:t>Functionality</a:t>
            </a:r>
          </a:p>
          <a:p>
            <a:r>
              <a:rPr lang="en-US" b="1" dirty="0"/>
              <a:t>Encryption Protocols</a:t>
            </a:r>
          </a:p>
          <a:p>
            <a:pPr lvl="1"/>
            <a:r>
              <a:rPr lang="en-US" dirty="0"/>
              <a:t>Implementation</a:t>
            </a:r>
          </a:p>
          <a:p>
            <a:pPr lvl="1"/>
            <a:r>
              <a:rPr lang="en-US" dirty="0"/>
              <a:t>Secure Data Storage</a:t>
            </a:r>
          </a:p>
          <a:p>
            <a:r>
              <a:rPr lang="en-US" b="1" dirty="0"/>
              <a:t>Regular Key Rotation &amp; Management</a:t>
            </a:r>
          </a:p>
          <a:p>
            <a:pPr lvl="1"/>
            <a:r>
              <a:rPr lang="en-US" dirty="0"/>
              <a:t>Process Setup</a:t>
            </a:r>
          </a:p>
          <a:p>
            <a:pPr lvl="1"/>
            <a:r>
              <a:rPr lang="en-US" sz="2800" dirty="0"/>
              <a:t>Audit and Compliance</a:t>
            </a:r>
          </a:p>
        </p:txBody>
      </p:sp>
      <p:sp>
        <p:nvSpPr>
          <p:cNvPr id="5" name="Title 4">
            <a:extLst>
              <a:ext uri="{FF2B5EF4-FFF2-40B4-BE49-F238E27FC236}">
                <a16:creationId xmlns:a16="http://schemas.microsoft.com/office/drawing/2014/main" id="{D65E7A45-6098-3D1D-B432-1867E5BBFA80}"/>
              </a:ext>
            </a:extLst>
          </p:cNvPr>
          <p:cNvSpPr>
            <a:spLocks noGrp="1"/>
          </p:cNvSpPr>
          <p:nvPr>
            <p:ph type="title"/>
          </p:nvPr>
        </p:nvSpPr>
        <p:spPr>
          <a:xfrm>
            <a:off x="1828800" y="914400"/>
            <a:ext cx="8686800" cy="838200"/>
          </a:xfrm>
        </p:spPr>
        <p:txBody>
          <a:bodyPr>
            <a:normAutofit fontScale="90000"/>
          </a:bodyPr>
          <a:lstStyle/>
          <a:p>
            <a:r>
              <a:rPr lang="en-US" dirty="0"/>
              <a:t>Solution: Advanced Encryption in Manufacturing Automation</a:t>
            </a:r>
            <a:br>
              <a:rPr lang="en-US" dirty="0"/>
            </a:br>
            <a:endParaRPr lang="en-US" dirty="0"/>
          </a:p>
        </p:txBody>
      </p:sp>
    </p:spTree>
    <p:extLst>
      <p:ext uri="{BB962C8B-B14F-4D97-AF65-F5344CB8AC3E}">
        <p14:creationId xmlns:p14="http://schemas.microsoft.com/office/powerpoint/2010/main" val="292741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EFBA3-BD2A-BDF3-0EE1-F8CC4D25BF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B49EB2D-0E0A-42CD-DB17-95D010169A0B}"/>
              </a:ext>
            </a:extLst>
          </p:cNvPr>
          <p:cNvSpPr>
            <a:spLocks noGrp="1"/>
          </p:cNvSpPr>
          <p:nvPr>
            <p:ph type="title"/>
          </p:nvPr>
        </p:nvSpPr>
        <p:spPr>
          <a:xfrm>
            <a:off x="2209800" y="838200"/>
            <a:ext cx="7772400" cy="838200"/>
          </a:xfrm>
        </p:spPr>
        <p:txBody>
          <a:bodyPr wrap="square" anchor="ctr">
            <a:normAutofit fontScale="90000"/>
          </a:bodyPr>
          <a:lstStyle/>
          <a:p>
            <a:pPr>
              <a:lnSpc>
                <a:spcPct val="90000"/>
              </a:lnSpc>
            </a:pPr>
            <a:r>
              <a:rPr lang="en-US" dirty="0"/>
              <a:t>Advanced Encryption in Manufacturing Automation</a:t>
            </a:r>
            <a:br>
              <a:rPr lang="en-US" sz="2500" dirty="0"/>
            </a:br>
            <a:endParaRPr lang="en-US" sz="2500" dirty="0"/>
          </a:p>
        </p:txBody>
      </p:sp>
      <p:sp>
        <p:nvSpPr>
          <p:cNvPr id="4" name="Content Placeholder 3">
            <a:extLst>
              <a:ext uri="{FF2B5EF4-FFF2-40B4-BE49-F238E27FC236}">
                <a16:creationId xmlns:a16="http://schemas.microsoft.com/office/drawing/2014/main" id="{AE086233-CF67-ADF2-F2E8-72A16596DDD0}"/>
              </a:ext>
            </a:extLst>
          </p:cNvPr>
          <p:cNvSpPr>
            <a:spLocks noGrp="1"/>
          </p:cNvSpPr>
          <p:nvPr>
            <p:ph sz="half" idx="1"/>
          </p:nvPr>
        </p:nvSpPr>
        <p:spPr>
          <a:xfrm>
            <a:off x="2209800" y="2438400"/>
            <a:ext cx="3810000" cy="3200400"/>
          </a:xfrm>
        </p:spPr>
        <p:txBody>
          <a:bodyPr wrap="square" anchor="t">
            <a:normAutofit lnSpcReduction="10000"/>
          </a:bodyPr>
          <a:lstStyle/>
          <a:p>
            <a:pPr marL="0" indent="0" algn="ctr">
              <a:buNone/>
            </a:pPr>
            <a:r>
              <a:rPr lang="en-US" b="1" u="sng" dirty="0"/>
              <a:t>OUTCOME</a:t>
            </a:r>
          </a:p>
          <a:p>
            <a:r>
              <a:rPr lang="en-US" dirty="0"/>
              <a:t>Enhanced Data Security</a:t>
            </a:r>
          </a:p>
          <a:p>
            <a:r>
              <a:rPr lang="en-US" dirty="0"/>
              <a:t>Regulatory Compliance</a:t>
            </a:r>
          </a:p>
          <a:p>
            <a:r>
              <a:rPr lang="en-US" dirty="0"/>
              <a:t>Operational Efficiency</a:t>
            </a:r>
          </a:p>
        </p:txBody>
      </p:sp>
      <p:pic>
        <p:nvPicPr>
          <p:cNvPr id="14338" name="Picture 2">
            <a:extLst>
              <a:ext uri="{FF2B5EF4-FFF2-40B4-BE49-F238E27FC236}">
                <a16:creationId xmlns:a16="http://schemas.microsoft.com/office/drawing/2014/main" id="{CAB16392-5441-D14C-560D-6A035CE64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9576" y="2095500"/>
            <a:ext cx="38862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5596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3C0A5-089A-00EA-A02F-B1943BF301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C22E5-3C3A-C1E2-65E9-9AB97C9A7BBE}"/>
              </a:ext>
            </a:extLst>
          </p:cNvPr>
          <p:cNvSpPr>
            <a:spLocks noGrp="1"/>
          </p:cNvSpPr>
          <p:nvPr>
            <p:ph type="title"/>
          </p:nvPr>
        </p:nvSpPr>
        <p:spPr>
          <a:xfrm>
            <a:off x="2209800" y="2438400"/>
            <a:ext cx="7772400" cy="838200"/>
          </a:xfrm>
        </p:spPr>
        <p:txBody>
          <a:bodyPr wrap="square" anchor="ctr">
            <a:noAutofit/>
          </a:bodyPr>
          <a:lstStyle/>
          <a:p>
            <a:r>
              <a:rPr lang="en-US" sz="5400" dirty="0">
                <a:latin typeface="Times New Roman"/>
                <a:cs typeface="Times New Roman"/>
              </a:rPr>
              <a:t>Threat Hunting Exercises</a:t>
            </a:r>
            <a:endParaRPr lang="en-US" sz="5400" dirty="0"/>
          </a:p>
        </p:txBody>
      </p:sp>
    </p:spTree>
    <p:extLst>
      <p:ext uri="{BB962C8B-B14F-4D97-AF65-F5344CB8AC3E}">
        <p14:creationId xmlns:p14="http://schemas.microsoft.com/office/powerpoint/2010/main" val="723686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B920B033-A396-535D-D142-2DE74BD9598C}"/>
            </a:ext>
          </a:extLst>
        </p:cNvPr>
        <p:cNvGrpSpPr/>
        <p:nvPr/>
      </p:nvGrpSpPr>
      <p:grpSpPr>
        <a:xfrm>
          <a:off x="0" y="0"/>
          <a:ext cx="0" cy="0"/>
          <a:chOff x="0" y="0"/>
          <a:chExt cx="0" cy="0"/>
        </a:xfrm>
      </p:grpSpPr>
      <p:sp>
        <p:nvSpPr>
          <p:cNvPr id="183" name="Google Shape;183;p3">
            <a:extLst>
              <a:ext uri="{FF2B5EF4-FFF2-40B4-BE49-F238E27FC236}">
                <a16:creationId xmlns:a16="http://schemas.microsoft.com/office/drawing/2014/main" id="{F136FE8D-CCAE-F9D4-53D1-ADB2337FBDFF}"/>
              </a:ext>
            </a:extLst>
          </p:cNvPr>
          <p:cNvSpPr txBox="1">
            <a:spLocks noGrp="1"/>
          </p:cNvSpPr>
          <p:nvPr>
            <p:ph type="ctrTitle"/>
          </p:nvPr>
        </p:nvSpPr>
        <p:spPr>
          <a:xfrm>
            <a:off x="804000" y="1655397"/>
            <a:ext cx="10584000" cy="769441"/>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0072CE"/>
              </a:buClr>
              <a:buSzPts val="5000"/>
              <a:buFont typeface="Arial"/>
              <a:buNone/>
            </a:pPr>
            <a:r>
              <a:rPr lang="en-GB" sz="5000" b="1" dirty="0">
                <a:solidFill>
                  <a:srgbClr val="0072CE"/>
                </a:solidFill>
                <a:latin typeface="Arial"/>
                <a:ea typeface="Arial"/>
                <a:cs typeface="Arial"/>
                <a:sym typeface="Arial"/>
              </a:rPr>
              <a:t>Module 07 – ICS </a:t>
            </a:r>
            <a:r>
              <a:rPr lang="en-GB" sz="5000" b="1">
                <a:solidFill>
                  <a:srgbClr val="0072CE"/>
                </a:solidFill>
                <a:latin typeface="Arial"/>
                <a:ea typeface="Arial"/>
                <a:cs typeface="Arial"/>
                <a:sym typeface="Arial"/>
              </a:rPr>
              <a:t>Threat Hunting</a:t>
            </a:r>
            <a:endParaRPr sz="2000" b="1" dirty="0">
              <a:solidFill>
                <a:srgbClr val="0072CE"/>
              </a:solidFill>
              <a:latin typeface="Arial"/>
              <a:ea typeface="Arial"/>
              <a:cs typeface="Arial"/>
              <a:sym typeface="Arial"/>
            </a:endParaRPr>
          </a:p>
        </p:txBody>
      </p:sp>
      <p:sp>
        <p:nvSpPr>
          <p:cNvPr id="184" name="Google Shape;184;p3">
            <a:extLst>
              <a:ext uri="{FF2B5EF4-FFF2-40B4-BE49-F238E27FC236}">
                <a16:creationId xmlns:a16="http://schemas.microsoft.com/office/drawing/2014/main" id="{A9183B48-441E-4AF9-A6B4-D7ED5AA4FA7F}"/>
              </a:ext>
            </a:extLst>
          </p:cNvPr>
          <p:cNvSpPr txBox="1"/>
          <p:nvPr/>
        </p:nvSpPr>
        <p:spPr>
          <a:xfrm>
            <a:off x="383830" y="6391171"/>
            <a:ext cx="1800000" cy="169277"/>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GB" sz="1100" b="1">
                <a:solidFill>
                  <a:schemeClr val="lt1"/>
                </a:solidFill>
                <a:latin typeface="Arial"/>
                <a:ea typeface="Arial"/>
                <a:cs typeface="Arial"/>
                <a:sym typeface="Arial"/>
              </a:rPr>
              <a:t>Course Title</a:t>
            </a:r>
            <a:endParaRPr/>
          </a:p>
        </p:txBody>
      </p:sp>
      <p:sp>
        <p:nvSpPr>
          <p:cNvPr id="185" name="Google Shape;185;p3">
            <a:extLst>
              <a:ext uri="{FF2B5EF4-FFF2-40B4-BE49-F238E27FC236}">
                <a16:creationId xmlns:a16="http://schemas.microsoft.com/office/drawing/2014/main" id="{2A4D0A35-9A76-5886-FEBE-6E9E82FE11F7}"/>
              </a:ext>
            </a:extLst>
          </p:cNvPr>
          <p:cNvSpPr txBox="1"/>
          <p:nvPr/>
        </p:nvSpPr>
        <p:spPr>
          <a:xfrm>
            <a:off x="4037133"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CRN</a:t>
            </a:r>
            <a:endParaRPr/>
          </a:p>
        </p:txBody>
      </p:sp>
      <p:sp>
        <p:nvSpPr>
          <p:cNvPr id="186" name="Google Shape;186;p3">
            <a:extLst>
              <a:ext uri="{FF2B5EF4-FFF2-40B4-BE49-F238E27FC236}">
                <a16:creationId xmlns:a16="http://schemas.microsoft.com/office/drawing/2014/main" id="{C4AD57A6-E065-561C-C944-C7C296CE0BA8}"/>
              </a:ext>
            </a:extLst>
          </p:cNvPr>
          <p:cNvSpPr txBox="1"/>
          <p:nvPr/>
        </p:nvSpPr>
        <p:spPr>
          <a:xfrm>
            <a:off x="8835986" y="6391170"/>
            <a:ext cx="2945550"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GB" sz="1100" b="1">
                <a:solidFill>
                  <a:schemeClr val="lt1"/>
                </a:solidFill>
                <a:latin typeface="Arial"/>
                <a:ea typeface="Arial"/>
                <a:cs typeface="Arial"/>
                <a:sym typeface="Arial"/>
              </a:rPr>
              <a:t>©2021 CyberSkills2Work - Institution Name</a:t>
            </a:r>
            <a:endParaRPr/>
          </a:p>
        </p:txBody>
      </p:sp>
      <p:sp>
        <p:nvSpPr>
          <p:cNvPr id="4" name="Google Shape;376;p18">
            <a:extLst>
              <a:ext uri="{FF2B5EF4-FFF2-40B4-BE49-F238E27FC236}">
                <a16:creationId xmlns:a16="http://schemas.microsoft.com/office/drawing/2014/main" id="{58694FF7-0507-805C-6A7E-F0C8977BF169}"/>
              </a:ext>
            </a:extLst>
          </p:cNvPr>
          <p:cNvSpPr txBox="1"/>
          <p:nvPr/>
        </p:nvSpPr>
        <p:spPr>
          <a:xfrm>
            <a:off x="804000" y="2993203"/>
            <a:ext cx="10584000" cy="384721"/>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7F7F7F"/>
              </a:buClr>
              <a:buSzPts val="2500"/>
              <a:buFont typeface="Arial"/>
              <a:buNone/>
            </a:pPr>
            <a:r>
              <a:rPr lang="en-GB" sz="2500" b="1" dirty="0">
                <a:solidFill>
                  <a:srgbClr val="7F7F7F"/>
                </a:solidFill>
                <a:latin typeface="Arial"/>
                <a:ea typeface="Arial"/>
                <a:cs typeface="Arial"/>
                <a:sym typeface="Arial"/>
              </a:rPr>
              <a:t>Lab and CISA Certs</a:t>
            </a:r>
            <a:endParaRPr dirty="0"/>
          </a:p>
        </p:txBody>
      </p:sp>
      <p:sp>
        <p:nvSpPr>
          <p:cNvPr id="2" name="Google Shape;382;p18">
            <a:extLst>
              <a:ext uri="{FF2B5EF4-FFF2-40B4-BE49-F238E27FC236}">
                <a16:creationId xmlns:a16="http://schemas.microsoft.com/office/drawing/2014/main" id="{480778AD-7AC5-7537-A54F-A7721C001D8B}"/>
              </a:ext>
            </a:extLst>
          </p:cNvPr>
          <p:cNvSpPr txBox="1"/>
          <p:nvPr/>
        </p:nvSpPr>
        <p:spPr>
          <a:xfrm>
            <a:off x="804000" y="3845801"/>
            <a:ext cx="5091975" cy="1269578"/>
          </a:xfrm>
          <a:prstGeom prst="rect">
            <a:avLst/>
          </a:prstGeom>
          <a:noFill/>
          <a:ln>
            <a:noFill/>
          </a:ln>
        </p:spPr>
        <p:txBody>
          <a:bodyPr spcFirstLastPara="1" wrap="square" lIns="0" tIns="0" rIns="0" bIns="0" anchor="t" anchorCtr="0">
            <a:spAutoFit/>
          </a:bodyPr>
          <a:lstStyle/>
          <a:p>
            <a:pPr marL="285750" indent="-285750">
              <a:lnSpc>
                <a:spcPct val="125000"/>
              </a:lnSpc>
              <a:buClr>
                <a:srgbClr val="7F7F7F"/>
              </a:buClr>
              <a:buSzPts val="1800"/>
              <a:buFont typeface="Arial"/>
              <a:buChar char="•"/>
            </a:pPr>
            <a:r>
              <a:rPr lang="en-GB" sz="1800" b="1" dirty="0">
                <a:solidFill>
                  <a:srgbClr val="7F7F7F"/>
                </a:solidFill>
                <a:latin typeface="Arial"/>
                <a:ea typeface="Arial"/>
                <a:cs typeface="Arial"/>
                <a:sym typeface="Arial"/>
              </a:rPr>
              <a:t>Lab</a:t>
            </a:r>
            <a:r>
              <a:rPr lang="en-GB" sz="1800" b="1" dirty="0">
                <a:solidFill>
                  <a:srgbClr val="7F7F7F"/>
                </a:solidFill>
              </a:rPr>
              <a:t> 7 – Case Analysis Handout with MITRE  </a:t>
            </a:r>
          </a:p>
          <a:p>
            <a:pPr marL="285750" indent="-285750">
              <a:lnSpc>
                <a:spcPct val="125000"/>
              </a:lnSpc>
              <a:buClr>
                <a:srgbClr val="7F7F7F"/>
              </a:buClr>
              <a:buSzPts val="1800"/>
              <a:buFont typeface="Arial"/>
              <a:buChar char="•"/>
            </a:pPr>
            <a:r>
              <a:rPr lang="en-GB" sz="1600" b="1" i="1" dirty="0">
                <a:solidFill>
                  <a:schemeClr val="accent5"/>
                </a:solidFill>
              </a:rPr>
              <a:t>Link and Handout Provided By Instructor</a:t>
            </a:r>
            <a:endParaRPr lang="en-GB" sz="1600" b="1" i="1" dirty="0">
              <a:solidFill>
                <a:schemeClr val="accent5"/>
              </a:solidFill>
              <a:latin typeface="Arial"/>
              <a:ea typeface="Arial"/>
              <a:cs typeface="Arial"/>
            </a:endParaRPr>
          </a:p>
          <a:p>
            <a:pPr marL="285750" marR="0" lvl="0" indent="-285750" algn="l" rtl="0">
              <a:lnSpc>
                <a:spcPct val="125000"/>
              </a:lnSpc>
              <a:spcBef>
                <a:spcPts val="0"/>
              </a:spcBef>
              <a:spcAft>
                <a:spcPts val="0"/>
              </a:spcAft>
              <a:buClr>
                <a:srgbClr val="7F7F7F"/>
              </a:buClr>
              <a:buSzPts val="1800"/>
              <a:buFont typeface="Arial"/>
              <a:buChar char="•"/>
            </a:pPr>
            <a:endParaRPr dirty="0"/>
          </a:p>
        </p:txBody>
      </p:sp>
      <p:sp>
        <p:nvSpPr>
          <p:cNvPr id="7" name="Google Shape;383;p18">
            <a:extLst>
              <a:ext uri="{FF2B5EF4-FFF2-40B4-BE49-F238E27FC236}">
                <a16:creationId xmlns:a16="http://schemas.microsoft.com/office/drawing/2014/main" id="{446D3C8B-7AD9-6069-A0A0-829F6612BEDB}"/>
              </a:ext>
            </a:extLst>
          </p:cNvPr>
          <p:cNvSpPr txBox="1"/>
          <p:nvPr/>
        </p:nvSpPr>
        <p:spPr>
          <a:xfrm>
            <a:off x="6296027" y="3845801"/>
            <a:ext cx="5091975" cy="1154162"/>
          </a:xfrm>
          <a:prstGeom prst="rect">
            <a:avLst/>
          </a:prstGeom>
          <a:noFill/>
          <a:ln>
            <a:noFill/>
          </a:ln>
        </p:spPr>
        <p:txBody>
          <a:bodyPr spcFirstLastPara="1" wrap="square" lIns="0" tIns="0" rIns="0" bIns="0" anchor="t" anchorCtr="0">
            <a:spAutoFit/>
          </a:bodyPr>
          <a:lstStyle/>
          <a:p>
            <a:pPr marL="285750" indent="-285750">
              <a:lnSpc>
                <a:spcPct val="125000"/>
              </a:lnSpc>
              <a:buClr>
                <a:srgbClr val="7F7F7F"/>
              </a:buClr>
              <a:buSzPts val="1800"/>
              <a:buFont typeface="Arial"/>
              <a:buChar char="•"/>
            </a:pPr>
            <a:r>
              <a:rPr lang="en-GB" sz="1800" b="1" dirty="0">
                <a:solidFill>
                  <a:srgbClr val="7F7F7F"/>
                </a:solidFill>
                <a:latin typeface="Arial"/>
                <a:ea typeface="Arial"/>
                <a:cs typeface="Arial"/>
                <a:sym typeface="Arial"/>
              </a:rPr>
              <a:t>CISA ICS Cert (</a:t>
            </a:r>
            <a:r>
              <a:rPr lang="en-GB" sz="1800" b="1" dirty="0">
                <a:solidFill>
                  <a:srgbClr val="7F7F7F"/>
                </a:solidFill>
              </a:rPr>
              <a:t>210W-06 &amp; 210W-07</a:t>
            </a:r>
            <a:r>
              <a:rPr lang="en-GB" sz="1800" b="1" dirty="0">
                <a:solidFill>
                  <a:srgbClr val="7F7F7F"/>
                </a:solidFill>
                <a:latin typeface="Arial"/>
                <a:ea typeface="Arial"/>
                <a:cs typeface="Arial"/>
                <a:sym typeface="Arial"/>
              </a:rPr>
              <a:t>)</a:t>
            </a:r>
          </a:p>
          <a:p>
            <a:pPr marL="285750" marR="0" lvl="0" indent="-285750" algn="l" rtl="0">
              <a:lnSpc>
                <a:spcPct val="125000"/>
              </a:lnSpc>
              <a:spcBef>
                <a:spcPts val="0"/>
              </a:spcBef>
              <a:spcAft>
                <a:spcPts val="0"/>
              </a:spcAft>
              <a:buClr>
                <a:srgbClr val="7F7F7F"/>
              </a:buClr>
              <a:buSzPts val="1800"/>
              <a:buFont typeface="Arial"/>
              <a:buChar char="•"/>
            </a:pPr>
            <a:r>
              <a:rPr lang="en-GB" b="1" dirty="0">
                <a:hlinkClick r:id="rId3"/>
              </a:rPr>
              <a:t>https://www.cisa.gov/resources-tools/programs/ics-training-available-through-cisa</a:t>
            </a:r>
            <a:endParaRPr lang="en-GB" sz="1800" b="1" dirty="0">
              <a:solidFill>
                <a:srgbClr val="7F7F7F"/>
              </a:solidFill>
            </a:endParaRPr>
          </a:p>
          <a:p>
            <a:pPr marL="285750" marR="0" lvl="0" indent="-285750" algn="l" rtl="0">
              <a:lnSpc>
                <a:spcPct val="125000"/>
              </a:lnSpc>
              <a:spcBef>
                <a:spcPts val="0"/>
              </a:spcBef>
              <a:spcAft>
                <a:spcPts val="0"/>
              </a:spcAft>
              <a:buClr>
                <a:srgbClr val="7F7F7F"/>
              </a:buClr>
              <a:buSzPts val="1800"/>
              <a:buFont typeface="Arial"/>
              <a:buChar char="•"/>
            </a:pPr>
            <a:endParaRPr lang="en-GB" dirty="0"/>
          </a:p>
        </p:txBody>
      </p:sp>
    </p:spTree>
    <p:extLst>
      <p:ext uri="{BB962C8B-B14F-4D97-AF65-F5344CB8AC3E}">
        <p14:creationId xmlns:p14="http://schemas.microsoft.com/office/powerpoint/2010/main" val="2274820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89EB8-0A90-3FFD-67B0-86B062E12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E724AF-B725-3071-3082-DEDB9D963AD3}"/>
              </a:ext>
            </a:extLst>
          </p:cNvPr>
          <p:cNvSpPr>
            <a:spLocks noGrp="1"/>
          </p:cNvSpPr>
          <p:nvPr>
            <p:ph type="title"/>
          </p:nvPr>
        </p:nvSpPr>
        <p:spPr>
          <a:xfrm>
            <a:off x="2667000" y="990600"/>
            <a:ext cx="7772400" cy="838200"/>
          </a:xfrm>
        </p:spPr>
        <p:txBody>
          <a:bodyPr/>
          <a:lstStyle/>
          <a:p>
            <a:r>
              <a:rPr lang="en-US" dirty="0"/>
              <a:t>Identifying IOCs in ICS</a:t>
            </a:r>
          </a:p>
        </p:txBody>
      </p:sp>
      <p:pic>
        <p:nvPicPr>
          <p:cNvPr id="4" name="Picture 3">
            <a:extLst>
              <a:ext uri="{FF2B5EF4-FFF2-40B4-BE49-F238E27FC236}">
                <a16:creationId xmlns:a16="http://schemas.microsoft.com/office/drawing/2014/main" id="{71EB60E7-8963-12DF-96DB-78668ADCAAE7}"/>
              </a:ext>
            </a:extLst>
          </p:cNvPr>
          <p:cNvPicPr>
            <a:picLocks noChangeAspect="1"/>
          </p:cNvPicPr>
          <p:nvPr/>
        </p:nvPicPr>
        <p:blipFill>
          <a:blip r:embed="rId2"/>
          <a:stretch>
            <a:fillRect/>
          </a:stretch>
        </p:blipFill>
        <p:spPr>
          <a:xfrm>
            <a:off x="3733800" y="2133600"/>
            <a:ext cx="5791200" cy="3911936"/>
          </a:xfrm>
          <a:prstGeom prst="rect">
            <a:avLst/>
          </a:prstGeom>
        </p:spPr>
      </p:pic>
    </p:spTree>
    <p:extLst>
      <p:ext uri="{BB962C8B-B14F-4D97-AF65-F5344CB8AC3E}">
        <p14:creationId xmlns:p14="http://schemas.microsoft.com/office/powerpoint/2010/main" val="3608017998"/>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458</TotalTime>
  <Words>13941</Words>
  <Application>Microsoft Office PowerPoint</Application>
  <PresentationFormat>Widescreen</PresentationFormat>
  <Paragraphs>1723</Paragraphs>
  <Slides>84</Slides>
  <Notes>82</Notes>
  <HiddenSlides>0</HiddenSlides>
  <MMClips>0</MMClip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Custom Design</vt:lpstr>
      <vt:lpstr>CyberSkills2Work The National Cybersecurity Workforce Development Program</vt:lpstr>
      <vt:lpstr>Industrial Control Systems Security</vt:lpstr>
      <vt:lpstr>PowerPoint Presentation</vt:lpstr>
      <vt:lpstr>Module 07 – ICS Threat Hunting</vt:lpstr>
      <vt:lpstr>What is Threat Hunting?</vt:lpstr>
      <vt:lpstr>Objectives of Threat Hunting in ICS</vt:lpstr>
      <vt:lpstr>Importance of Threat Hunting in ICS</vt:lpstr>
      <vt:lpstr>Challenges: Threat Hunting in ICS</vt:lpstr>
      <vt:lpstr>Identifying IOCs in ICS</vt:lpstr>
      <vt:lpstr>What are IOCs?</vt:lpstr>
      <vt:lpstr>Types of IOCs in ICS</vt:lpstr>
      <vt:lpstr>Types of IOCs in ICS (cont’d)</vt:lpstr>
      <vt:lpstr>Sources of IOCs</vt:lpstr>
      <vt:lpstr>Tools for Identifying IOCs</vt:lpstr>
      <vt:lpstr>Challenges Identifying IOCs in ICS</vt:lpstr>
      <vt:lpstr>Best Practices: Effective IOC Detection</vt:lpstr>
      <vt:lpstr>Developing Threat Hunting Strategies</vt:lpstr>
      <vt:lpstr>Understanding the Threat Landscape</vt:lpstr>
      <vt:lpstr>Identifying Key Assets in ICS</vt:lpstr>
      <vt:lpstr>Case Study: Oldsmar Water Treatment Facility</vt:lpstr>
      <vt:lpstr>Case Study: Key Events</vt:lpstr>
      <vt:lpstr>Case Study: Lessons Learned</vt:lpstr>
      <vt:lpstr>Techniques for Establishing Baselines  in ICS</vt:lpstr>
      <vt:lpstr>Tools and Technologies Used</vt:lpstr>
      <vt:lpstr>Tools and Technologies Used (cont’d)</vt:lpstr>
      <vt:lpstr>Challenges and Benefits</vt:lpstr>
      <vt:lpstr>Implementing Proactive Hunting Techniques</vt:lpstr>
      <vt:lpstr>Simulation and Continuous Improvement</vt:lpstr>
      <vt:lpstr>Collaboration and Communication in Threat Hunting</vt:lpstr>
      <vt:lpstr>Prioritizing Threat Hunting Activities in ICS</vt:lpstr>
      <vt:lpstr>Why Prioritize in Threat Hunting?</vt:lpstr>
      <vt:lpstr>Criteria for Prioritizing Threat Hunting</vt:lpstr>
      <vt:lpstr>Tools and Techniques for Effective Threat Hunting Prioritization</vt:lpstr>
      <vt:lpstr>Implementing a Prioritized Threat Hunting Strategy</vt:lpstr>
      <vt:lpstr>Introduction to Threat Hunting Tools</vt:lpstr>
      <vt:lpstr>Understanding Threat Hunting Tools</vt:lpstr>
      <vt:lpstr>Categories of Threat Hunting Tools</vt:lpstr>
      <vt:lpstr>Integration of Threat Hunting Tools in ICS Environments</vt:lpstr>
      <vt:lpstr>Choosing the Right Tools</vt:lpstr>
      <vt:lpstr>SIEM Systems</vt:lpstr>
      <vt:lpstr>Capabilities of SIEM Systems</vt:lpstr>
      <vt:lpstr>Popular SIEM Tools</vt:lpstr>
      <vt:lpstr>Leveraging SIEM for  Threat Hunting in ICS</vt:lpstr>
      <vt:lpstr>Network Traffic Analysis Tools</vt:lpstr>
      <vt:lpstr>Capabilities of Network  Traffic Analysis Tools</vt:lpstr>
      <vt:lpstr>Popular Network Traffic Analysis Tools in ICS Environments</vt:lpstr>
      <vt:lpstr>Leveraging Network Traffic Analysis for Threat Hunting in ICS</vt:lpstr>
      <vt:lpstr>Endpoint Detection and Response Systems</vt:lpstr>
      <vt:lpstr>Capabilities of EDR Systems</vt:lpstr>
      <vt:lpstr>Benefits of EDR in ICS</vt:lpstr>
      <vt:lpstr>Leveraging EDR for Threat Hunting</vt:lpstr>
      <vt:lpstr>YARA</vt:lpstr>
      <vt:lpstr>Core Features of YARA</vt:lpstr>
      <vt:lpstr>Basic Syntax of YARA rules</vt:lpstr>
      <vt:lpstr>Text String Example</vt:lpstr>
      <vt:lpstr>Text String (case-insensitive)</vt:lpstr>
      <vt:lpstr>Hex String</vt:lpstr>
      <vt:lpstr>Text String: IP Address</vt:lpstr>
      <vt:lpstr>Text String: Filenames</vt:lpstr>
      <vt:lpstr>Text String: Multiple Strings</vt:lpstr>
      <vt:lpstr>YARA PE Module</vt:lpstr>
      <vt:lpstr>PE Imports Example</vt:lpstr>
      <vt:lpstr>Multiple Rules in One</vt:lpstr>
      <vt:lpstr>Implementing YARA in Threat  Hunting</vt:lpstr>
      <vt:lpstr>Challenges and Limitations</vt:lpstr>
      <vt:lpstr>STIX/TAXII</vt:lpstr>
      <vt:lpstr>Understanding STIX and TAXII</vt:lpstr>
      <vt:lpstr>Core Components of STIX</vt:lpstr>
      <vt:lpstr>Example: Indicator of Compromise (IoC)</vt:lpstr>
      <vt:lpstr>Example: Threat Actor</vt:lpstr>
      <vt:lpstr>Example: Attack Pattern</vt:lpstr>
      <vt:lpstr>STIX in ICS Environments</vt:lpstr>
      <vt:lpstr>Embedded Systems Security Tools</vt:lpstr>
      <vt:lpstr>Embedded Systems Security in ICS</vt:lpstr>
      <vt:lpstr>Security Tools for Embedded Systems</vt:lpstr>
      <vt:lpstr>Specific Tool Examples</vt:lpstr>
      <vt:lpstr>Case Study: Secure Firmware Deployment in Energy Sector</vt:lpstr>
      <vt:lpstr>Solution: Secure Firmware Deployment in Energy Sector </vt:lpstr>
      <vt:lpstr>Secure Firmware Deployment in Energy Sector </vt:lpstr>
      <vt:lpstr>Case Study: Advanced Encryption in Manufacturing Automation</vt:lpstr>
      <vt:lpstr>Solution: Advanced Encryption in Manufacturing Automation </vt:lpstr>
      <vt:lpstr>Advanced Encryption in Manufacturing Automation </vt:lpstr>
      <vt:lpstr>Threat Hunting Exercises</vt:lpstr>
      <vt:lpstr>Module 07 – ICS Threat Hunting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Razvan</dc:creator>
  <cp:lastModifiedBy>ian burres</cp:lastModifiedBy>
  <cp:revision>110</cp:revision>
  <dcterms:created xsi:type="dcterms:W3CDTF">2021-10-13T09:00:23Z</dcterms:created>
  <dcterms:modified xsi:type="dcterms:W3CDTF">2025-07-03T17:16:40Z</dcterms:modified>
</cp:coreProperties>
</file>